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5" r:id="rId5"/>
    <p:sldId id="258" r:id="rId6"/>
    <p:sldId id="266" r:id="rId7"/>
    <p:sldId id="267" r:id="rId8"/>
    <p:sldId id="268" r:id="rId9"/>
    <p:sldId id="269" r:id="rId10"/>
    <p:sldId id="270" r:id="rId11"/>
    <p:sldId id="27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3" d="100"/>
          <a:sy n="73" d="100"/>
        </p:scale>
        <p:origin x="5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874575-613E-415A-80EC-26B717D1B3E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185905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74575-613E-415A-80EC-26B717D1B3E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402229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74575-613E-415A-80EC-26B717D1B3E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256266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74575-613E-415A-80EC-26B717D1B3E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183875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74575-613E-415A-80EC-26B717D1B3E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2008324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4575-613E-415A-80EC-26B717D1B3E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388299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874575-613E-415A-80EC-26B717D1B3EB}" type="datetimeFigureOut">
              <a:rPr lang="en-US" smtClean="0"/>
              <a:t>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429092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874575-613E-415A-80EC-26B717D1B3EB}" type="datetimeFigureOut">
              <a:rPr lang="en-US" smtClean="0"/>
              <a:t>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191221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74575-613E-415A-80EC-26B717D1B3EB}" type="datetimeFigureOut">
              <a:rPr lang="en-US" smtClean="0"/>
              <a:t>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28603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74575-613E-415A-80EC-26B717D1B3E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3399749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874575-613E-415A-80EC-26B717D1B3E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0EF7-68CA-410A-93C2-65E289F916C1}" type="slidenum">
              <a:rPr lang="en-US" smtClean="0"/>
              <a:t>‹#›</a:t>
            </a:fld>
            <a:endParaRPr lang="en-US"/>
          </a:p>
        </p:txBody>
      </p:sp>
    </p:spTree>
    <p:extLst>
      <p:ext uri="{BB962C8B-B14F-4D97-AF65-F5344CB8AC3E}">
        <p14:creationId xmlns:p14="http://schemas.microsoft.com/office/powerpoint/2010/main" val="260330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74575-613E-415A-80EC-26B717D1B3EB}" type="datetimeFigureOut">
              <a:rPr lang="en-US" smtClean="0"/>
              <a:t>1/28/2026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20EF7-68CA-410A-93C2-65E289F916C1}" type="slidenum">
              <a:rPr lang="en-US" smtClean="0"/>
              <a:t>‹#›</a:t>
            </a:fld>
            <a:endParaRPr lang="en-US"/>
          </a:p>
        </p:txBody>
      </p:sp>
    </p:spTree>
    <p:extLst>
      <p:ext uri="{BB962C8B-B14F-4D97-AF65-F5344CB8AC3E}">
        <p14:creationId xmlns:p14="http://schemas.microsoft.com/office/powerpoint/2010/main" val="224568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09669" y="11289"/>
            <a:ext cx="6282331" cy="6858000"/>
            <a:chOff x="0" y="0"/>
            <a:chExt cx="12564661" cy="13716000"/>
          </a:xfrm>
        </p:grpSpPr>
        <p:pic>
          <p:nvPicPr>
            <p:cNvPr id="3" name="Picture 3"/>
            <p:cNvPicPr>
              <a:picLocks noChangeAspect="1"/>
            </p:cNvPicPr>
            <p:nvPr/>
          </p:nvPicPr>
          <p:blipFill>
            <a:blip r:embed="rId2"/>
            <a:srcRect l="38186" r="895"/>
            <a:stretch>
              <a:fillRect/>
            </a:stretch>
          </p:blipFill>
          <p:spPr>
            <a:xfrm>
              <a:off x="0" y="0"/>
              <a:ext cx="12564661" cy="13716000"/>
            </a:xfrm>
            <a:prstGeom prst="rect">
              <a:avLst/>
            </a:prstGeom>
          </p:spPr>
        </p:pic>
      </p:grpSp>
      <p:grpSp>
        <p:nvGrpSpPr>
          <p:cNvPr id="4" name="Group 4"/>
          <p:cNvGrpSpPr/>
          <p:nvPr/>
        </p:nvGrpSpPr>
        <p:grpSpPr>
          <a:xfrm>
            <a:off x="685800" y="536944"/>
            <a:ext cx="2325028" cy="590818"/>
            <a:chOff x="0" y="0"/>
            <a:chExt cx="3617903" cy="1181635"/>
          </a:xfrm>
        </p:grpSpPr>
        <p:sp>
          <p:nvSpPr>
            <p:cNvPr id="5" name="Freeform 5"/>
            <p:cNvSpPr/>
            <p:nvPr/>
          </p:nvSpPr>
          <p:spPr>
            <a:xfrm>
              <a:off x="535991" y="0"/>
              <a:ext cx="2503430" cy="200274"/>
            </a:xfrm>
            <a:custGeom>
              <a:avLst/>
              <a:gdLst/>
              <a:ahLst/>
              <a:cxnLst/>
              <a:rect l="l" t="t" r="r" b="b"/>
              <a:pathLst>
                <a:path w="2503430" h="200274">
                  <a:moveTo>
                    <a:pt x="0" y="0"/>
                  </a:moveTo>
                  <a:lnTo>
                    <a:pt x="2503430" y="0"/>
                  </a:lnTo>
                  <a:lnTo>
                    <a:pt x="2503430" y="200274"/>
                  </a:lnTo>
                  <a:lnTo>
                    <a:pt x="0" y="20027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0" y="166224"/>
              <a:ext cx="3617903" cy="700833"/>
            </a:xfrm>
            <a:prstGeom prst="rect">
              <a:avLst/>
            </a:prstGeom>
          </p:spPr>
          <p:txBody>
            <a:bodyPr lIns="0" tIns="0" rIns="0" bIns="0" rtlCol="0" anchor="t">
              <a:spAutoFit/>
            </a:bodyPr>
            <a:lstStyle/>
            <a:p>
              <a:pPr algn="ctr">
                <a:lnSpc>
                  <a:spcPts val="2967"/>
                </a:lnSpc>
              </a:pPr>
              <a:r>
                <a:rPr lang="en-GB" sz="2119" dirty="0" smtClean="0">
                  <a:solidFill>
                    <a:srgbClr val="2E7498"/>
                  </a:solidFill>
                  <a:latin typeface="Poppins Bold"/>
                  <a:ea typeface="Poppins Bold"/>
                  <a:cs typeface="Poppins Bold"/>
                  <a:sym typeface="Poppins Bold"/>
                </a:rPr>
                <a:t>Tanzania</a:t>
              </a:r>
              <a:endParaRPr lang="en-US" sz="2119" dirty="0">
                <a:solidFill>
                  <a:srgbClr val="2E7498"/>
                </a:solidFill>
                <a:latin typeface="Poppins Bold"/>
                <a:ea typeface="Poppins Bold"/>
                <a:cs typeface="Poppins Bold"/>
                <a:sym typeface="Poppins Bold"/>
              </a:endParaRPr>
            </a:p>
          </p:txBody>
        </p:sp>
        <p:sp>
          <p:nvSpPr>
            <p:cNvPr id="7" name="TextBox 7"/>
            <p:cNvSpPr txBox="1"/>
            <p:nvPr/>
          </p:nvSpPr>
          <p:spPr>
            <a:xfrm>
              <a:off x="0" y="851929"/>
              <a:ext cx="3617903" cy="329706"/>
            </a:xfrm>
            <a:prstGeom prst="rect">
              <a:avLst/>
            </a:prstGeom>
          </p:spPr>
          <p:txBody>
            <a:bodyPr lIns="0" tIns="0" rIns="0" bIns="0" rtlCol="0" anchor="t">
              <a:spAutoFit/>
            </a:bodyPr>
            <a:lstStyle/>
            <a:p>
              <a:pPr algn="ctr">
                <a:lnSpc>
                  <a:spcPts val="1447"/>
                </a:lnSpc>
              </a:pPr>
              <a:r>
                <a:rPr lang="en-US" sz="1034" spc="377" dirty="0" smtClean="0">
                  <a:solidFill>
                    <a:srgbClr val="2E7498"/>
                  </a:solidFill>
                  <a:latin typeface="Poppins"/>
                  <a:ea typeface="Poppins"/>
                  <a:cs typeface="Poppins"/>
                  <a:sym typeface="Poppins"/>
                </a:rPr>
                <a:t>TRAVEL Experience</a:t>
              </a:r>
              <a:endParaRPr lang="en-US" sz="1034" spc="377" dirty="0">
                <a:solidFill>
                  <a:srgbClr val="2E7498"/>
                </a:solidFill>
                <a:latin typeface="Poppins"/>
                <a:ea typeface="Poppins"/>
                <a:cs typeface="Poppins"/>
                <a:sym typeface="Poppins"/>
              </a:endParaRPr>
            </a:p>
          </p:txBody>
        </p:sp>
      </p:grpSp>
      <p:sp>
        <p:nvSpPr>
          <p:cNvPr id="9" name="TextBox 9"/>
          <p:cNvSpPr txBox="1"/>
          <p:nvPr/>
        </p:nvSpPr>
        <p:spPr>
          <a:xfrm>
            <a:off x="685800" y="2067741"/>
            <a:ext cx="5109916" cy="861774"/>
          </a:xfrm>
          <a:prstGeom prst="rect">
            <a:avLst/>
          </a:prstGeom>
        </p:spPr>
        <p:txBody>
          <a:bodyPr lIns="0" tIns="0" rIns="0" bIns="0" rtlCol="0" anchor="t">
            <a:spAutoFit/>
          </a:bodyPr>
          <a:lstStyle/>
          <a:p>
            <a:r>
              <a:rPr lang="en-GB" sz="2800" smtClean="0">
                <a:solidFill>
                  <a:srgbClr val="2E7498"/>
                </a:solidFill>
                <a:latin typeface="Poppins"/>
                <a:ea typeface="Poppins"/>
                <a:cs typeface="Poppins"/>
                <a:sym typeface="Poppins"/>
              </a:rPr>
              <a:t>An Analysis of </a:t>
            </a:r>
            <a:r>
              <a:rPr lang="en-GB" sz="2800" dirty="0" smtClean="0">
                <a:solidFill>
                  <a:srgbClr val="2E7498"/>
                </a:solidFill>
                <a:latin typeface="Poppins"/>
                <a:ea typeface="Poppins"/>
                <a:cs typeface="Poppins"/>
                <a:sym typeface="Poppins"/>
              </a:rPr>
              <a:t>Tourist Experiences in Tanzania</a:t>
            </a:r>
            <a:endParaRPr lang="en-US" sz="2800" dirty="0">
              <a:solidFill>
                <a:srgbClr val="2E7498"/>
              </a:solidFill>
              <a:latin typeface="Paalalabas Wide"/>
              <a:ea typeface="Paalalabas Wide"/>
              <a:cs typeface="Paalalabas Wide"/>
              <a:sym typeface="Paalalabas Wide"/>
            </a:endParaRPr>
          </a:p>
        </p:txBody>
      </p:sp>
      <p:sp>
        <p:nvSpPr>
          <p:cNvPr id="10" name="TextBox 10"/>
          <p:cNvSpPr txBox="1"/>
          <p:nvPr/>
        </p:nvSpPr>
        <p:spPr>
          <a:xfrm>
            <a:off x="685799" y="3429000"/>
            <a:ext cx="4644483" cy="346249"/>
          </a:xfrm>
          <a:prstGeom prst="rect">
            <a:avLst/>
          </a:prstGeom>
        </p:spPr>
        <p:txBody>
          <a:bodyPr wrap="square" lIns="0" tIns="0" rIns="0" bIns="0" rtlCol="0" anchor="t">
            <a:spAutoFit/>
          </a:bodyPr>
          <a:lstStyle/>
          <a:p>
            <a:pPr>
              <a:lnSpc>
                <a:spcPts val="2677"/>
              </a:lnSpc>
            </a:pPr>
            <a:r>
              <a:rPr lang="en-GB" sz="2000" dirty="0" smtClean="0">
                <a:solidFill>
                  <a:srgbClr val="2E7498"/>
                </a:solidFill>
                <a:latin typeface="Poppins"/>
                <a:ea typeface="Poppins"/>
                <a:cs typeface="Poppins"/>
                <a:sym typeface="Poppins"/>
              </a:rPr>
              <a:t>Analysing Insights for Economic Growth</a:t>
            </a:r>
            <a:endParaRPr lang="en-US" sz="2000" dirty="0">
              <a:solidFill>
                <a:srgbClr val="2E7498"/>
              </a:solidFill>
              <a:latin typeface="Poppins"/>
              <a:ea typeface="Poppins"/>
              <a:cs typeface="Poppins"/>
              <a:sym typeface="Poppins"/>
            </a:endParaRPr>
          </a:p>
        </p:txBody>
      </p:sp>
      <p:sp>
        <p:nvSpPr>
          <p:cNvPr id="11" name="TextBox 10"/>
          <p:cNvSpPr txBox="1"/>
          <p:nvPr/>
        </p:nvSpPr>
        <p:spPr>
          <a:xfrm>
            <a:off x="685799" y="4658564"/>
            <a:ext cx="4390606" cy="346249"/>
          </a:xfrm>
          <a:prstGeom prst="rect">
            <a:avLst/>
          </a:prstGeom>
        </p:spPr>
        <p:txBody>
          <a:bodyPr lIns="0" tIns="0" rIns="0" bIns="0" rtlCol="0" anchor="t">
            <a:spAutoFit/>
          </a:bodyPr>
          <a:lstStyle/>
          <a:p>
            <a:pPr>
              <a:lnSpc>
                <a:spcPts val="2677"/>
              </a:lnSpc>
            </a:pPr>
            <a:r>
              <a:rPr lang="en-GB" sz="2400" dirty="0" smtClean="0">
                <a:solidFill>
                  <a:schemeClr val="tx2">
                    <a:lumMod val="75000"/>
                  </a:schemeClr>
                </a:solidFill>
                <a:latin typeface="Poppins"/>
                <a:ea typeface="Poppins"/>
                <a:cs typeface="Poppins"/>
                <a:sym typeface="Poppins"/>
              </a:rPr>
              <a:t>Osen </a:t>
            </a:r>
            <a:r>
              <a:rPr lang="en-GB" sz="2400" dirty="0" err="1" smtClean="0">
                <a:solidFill>
                  <a:schemeClr val="tx2">
                    <a:lumMod val="75000"/>
                  </a:schemeClr>
                </a:solidFill>
                <a:latin typeface="Poppins"/>
                <a:ea typeface="Poppins"/>
                <a:cs typeface="Poppins"/>
                <a:sym typeface="Poppins"/>
              </a:rPr>
              <a:t>Ajape</a:t>
            </a:r>
            <a:r>
              <a:rPr lang="en-GB" sz="2400" dirty="0" smtClean="0">
                <a:solidFill>
                  <a:schemeClr val="tx2">
                    <a:lumMod val="75000"/>
                  </a:schemeClr>
                </a:solidFill>
                <a:latin typeface="Poppins"/>
                <a:ea typeface="Poppins"/>
                <a:cs typeface="Poppins"/>
                <a:sym typeface="Poppins"/>
              </a:rPr>
              <a:t>   </a:t>
            </a:r>
            <a:endParaRPr lang="en-US" sz="2400" dirty="0">
              <a:solidFill>
                <a:schemeClr val="tx2">
                  <a:lumMod val="75000"/>
                </a:schemeClr>
              </a:solidFill>
              <a:latin typeface="Poppins"/>
              <a:ea typeface="Poppins"/>
              <a:cs typeface="Poppins"/>
              <a:sym typeface="Poppins"/>
            </a:endParaRPr>
          </a:p>
        </p:txBody>
      </p:sp>
      <p:sp>
        <p:nvSpPr>
          <p:cNvPr id="12" name="TextBox 11"/>
          <p:cNvSpPr txBox="1"/>
          <p:nvPr/>
        </p:nvSpPr>
        <p:spPr>
          <a:xfrm>
            <a:off x="1661005" y="4101609"/>
            <a:ext cx="4390606" cy="346249"/>
          </a:xfrm>
          <a:prstGeom prst="rect">
            <a:avLst/>
          </a:prstGeom>
        </p:spPr>
        <p:txBody>
          <a:bodyPr lIns="0" tIns="0" rIns="0" bIns="0" rtlCol="0" anchor="t">
            <a:spAutoFit/>
          </a:bodyPr>
          <a:lstStyle/>
          <a:p>
            <a:pPr>
              <a:lnSpc>
                <a:spcPts val="2677"/>
              </a:lnSpc>
            </a:pPr>
            <a:r>
              <a:rPr lang="en-GB" sz="1600" dirty="0" smtClean="0">
                <a:solidFill>
                  <a:schemeClr val="tx2">
                    <a:lumMod val="75000"/>
                  </a:schemeClr>
                </a:solidFill>
                <a:latin typeface="Poppins"/>
                <a:ea typeface="Poppins"/>
                <a:cs typeface="Poppins"/>
                <a:sym typeface="Poppins"/>
              </a:rPr>
              <a:t>By</a:t>
            </a:r>
            <a:r>
              <a:rPr lang="en-GB" sz="2400" dirty="0" smtClean="0">
                <a:solidFill>
                  <a:schemeClr val="tx2">
                    <a:lumMod val="75000"/>
                  </a:schemeClr>
                </a:solidFill>
                <a:latin typeface="Poppins"/>
                <a:ea typeface="Poppins"/>
                <a:cs typeface="Poppins"/>
                <a:sym typeface="Poppins"/>
              </a:rPr>
              <a:t>   </a:t>
            </a:r>
            <a:endParaRPr lang="en-US" sz="2400" dirty="0">
              <a:solidFill>
                <a:schemeClr val="tx2">
                  <a:lumMod val="75000"/>
                </a:schemeClr>
              </a:solidFill>
              <a:latin typeface="Poppins"/>
              <a:ea typeface="Poppins"/>
              <a:cs typeface="Poppins"/>
              <a:sym typeface="Poppins"/>
            </a:endParaRPr>
          </a:p>
        </p:txBody>
      </p:sp>
    </p:spTree>
    <p:extLst>
      <p:ext uri="{BB962C8B-B14F-4D97-AF65-F5344CB8AC3E}">
        <p14:creationId xmlns:p14="http://schemas.microsoft.com/office/powerpoint/2010/main" val="831445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734524" y="5400524"/>
            <a:ext cx="771676" cy="771676"/>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256416" y="702469"/>
            <a:ext cx="5645620" cy="6155531"/>
          </a:xfrm>
          <a:prstGeom prst="rect">
            <a:avLst/>
          </a:prstGeom>
        </p:spPr>
        <p:txBody>
          <a:bodyPr wrap="square" lIns="0" tIns="0" rIns="0" bIns="0" rtlCol="0" anchor="t">
            <a:spAutoFit/>
          </a:bodyPr>
          <a:lstStyle/>
          <a:p>
            <a:pPr marL="285750" indent="-285750" algn="just">
              <a:lnSpc>
                <a:spcPts val="1960"/>
              </a:lnSpc>
              <a:spcBef>
                <a:spcPct val="0"/>
              </a:spcBef>
              <a:buFont typeface="Wingdings" panose="05000000000000000000" pitchFamily="2" charset="2"/>
              <a:buChar char="Ø"/>
            </a:pPr>
            <a:r>
              <a:rPr lang="en-GB" sz="1600" b="1" i="1" dirty="0" smtClean="0">
                <a:latin typeface="Poppins"/>
                <a:ea typeface="Poppins"/>
                <a:cs typeface="Poppins"/>
                <a:sym typeface="Poppins"/>
              </a:rPr>
              <a:t>Strengthen </a:t>
            </a:r>
            <a:r>
              <a:rPr lang="en-GB" sz="1600" b="1" i="1" dirty="0">
                <a:latin typeface="Poppins"/>
                <a:ea typeface="Poppins"/>
                <a:cs typeface="Poppins"/>
                <a:sym typeface="Poppins"/>
              </a:rPr>
              <a:t>Partnerships with Travel Agents and Tour Operators</a:t>
            </a:r>
            <a:r>
              <a:rPr lang="en-GB" sz="1600" b="1" i="1" dirty="0" smtClean="0">
                <a:latin typeface="Poppins"/>
                <a:ea typeface="Poppins"/>
                <a:cs typeface="Poppins"/>
                <a:sym typeface="Poppins"/>
              </a:rPr>
              <a:t>: </a:t>
            </a:r>
          </a:p>
          <a:p>
            <a:pPr marL="285750" indent="-285750" algn="just">
              <a:lnSpc>
                <a:spcPts val="1960"/>
              </a:lnSpc>
              <a:spcBef>
                <a:spcPct val="0"/>
              </a:spcBef>
              <a:buFont typeface="Arial" panose="020B0604020202020204" pitchFamily="34" charset="0"/>
              <a:buChar char="•"/>
            </a:pPr>
            <a:r>
              <a:rPr lang="en-GB" sz="1600" dirty="0" smtClean="0">
                <a:latin typeface="Poppins"/>
                <a:ea typeface="Poppins"/>
                <a:cs typeface="Poppins"/>
                <a:sym typeface="Poppins"/>
              </a:rPr>
              <a:t>Collaborate </a:t>
            </a:r>
            <a:r>
              <a:rPr lang="en-GB" sz="1600" dirty="0">
                <a:latin typeface="Poppins"/>
                <a:ea typeface="Poppins"/>
                <a:cs typeface="Poppins"/>
                <a:sym typeface="Poppins"/>
              </a:rPr>
              <a:t>to create attractive packages and provide up-to-date promotional </a:t>
            </a:r>
            <a:r>
              <a:rPr lang="en-GB" sz="1600" dirty="0" smtClean="0">
                <a:latin typeface="Poppins"/>
                <a:ea typeface="Poppins"/>
                <a:cs typeface="Poppins"/>
                <a:sym typeface="Poppins"/>
              </a:rPr>
              <a:t>materials.</a:t>
            </a:r>
            <a:endParaRPr lang="en-GB" sz="1600" dirty="0">
              <a:latin typeface="Poppins"/>
              <a:ea typeface="Poppins"/>
              <a:cs typeface="Poppins"/>
              <a:sym typeface="Poppins"/>
            </a:endParaRPr>
          </a:p>
          <a:p>
            <a:pPr algn="just">
              <a:lnSpc>
                <a:spcPts val="1960"/>
              </a:lnSpc>
              <a:spcBef>
                <a:spcPct val="0"/>
              </a:spcBef>
            </a:pPr>
            <a:endParaRPr lang="en-GB" sz="1600" dirty="0" smtClean="0">
              <a:latin typeface="Poppins"/>
              <a:ea typeface="Poppins"/>
              <a:cs typeface="Poppins"/>
              <a:sym typeface="Poppins"/>
            </a:endParaRPr>
          </a:p>
          <a:p>
            <a:pPr marL="285750" indent="-285750" algn="just">
              <a:lnSpc>
                <a:spcPts val="1960"/>
              </a:lnSpc>
              <a:spcBef>
                <a:spcPct val="0"/>
              </a:spcBef>
              <a:buFont typeface="Wingdings" panose="05000000000000000000" pitchFamily="2" charset="2"/>
              <a:buChar char="Ø"/>
            </a:pPr>
            <a:r>
              <a:rPr lang="en-GB" sz="1600" b="1" i="1" dirty="0" smtClean="0">
                <a:latin typeface="Poppins"/>
                <a:ea typeface="Poppins"/>
                <a:cs typeface="Poppins"/>
                <a:sym typeface="Poppins"/>
              </a:rPr>
              <a:t>Improve Overall Tourist </a:t>
            </a:r>
            <a:r>
              <a:rPr lang="en-GB" sz="1600" b="1" i="1" dirty="0">
                <a:latin typeface="Poppins"/>
                <a:ea typeface="Poppins"/>
                <a:cs typeface="Poppins"/>
                <a:sym typeface="Poppins"/>
              </a:rPr>
              <a:t>Experiences</a:t>
            </a:r>
            <a:r>
              <a:rPr lang="en-GB" sz="1600" b="1" i="1" dirty="0" smtClean="0">
                <a:latin typeface="Poppins"/>
                <a:ea typeface="Poppins"/>
                <a:cs typeface="Poppins"/>
                <a:sym typeface="Poppins"/>
              </a:rPr>
              <a:t>: </a:t>
            </a:r>
          </a:p>
          <a:p>
            <a:pPr marL="285750" indent="-285750" algn="just">
              <a:lnSpc>
                <a:spcPts val="1960"/>
              </a:lnSpc>
              <a:spcBef>
                <a:spcPct val="0"/>
              </a:spcBef>
              <a:buFont typeface="Arial" panose="020B0604020202020204" pitchFamily="34" charset="0"/>
              <a:buChar char="•"/>
            </a:pPr>
            <a:r>
              <a:rPr lang="en-GB" sz="1600" dirty="0">
                <a:latin typeface="Poppins" panose="020B0604020202020204" charset="0"/>
                <a:cs typeface="Poppins" panose="020B0604020202020204" charset="0"/>
              </a:rPr>
              <a:t>Address areas where tourist satisfaction is low, such as overall experience, and take steps to improve these </a:t>
            </a:r>
            <a:r>
              <a:rPr lang="en-GB" sz="1600" dirty="0" smtClean="0">
                <a:latin typeface="Poppins" panose="020B0604020202020204" charset="0"/>
                <a:cs typeface="Poppins" panose="020B0604020202020204" charset="0"/>
              </a:rPr>
              <a:t>aspects.</a:t>
            </a:r>
            <a:endParaRPr lang="en-GB" sz="1600" b="1" i="1" dirty="0" smtClean="0">
              <a:latin typeface="Poppins" panose="020B0604020202020204" charset="0"/>
              <a:ea typeface="Poppins"/>
              <a:cs typeface="Poppins" panose="020B0604020202020204" charset="0"/>
              <a:sym typeface="Poppins"/>
            </a:endParaRPr>
          </a:p>
          <a:p>
            <a:pPr marL="285750" indent="-285750" algn="just">
              <a:lnSpc>
                <a:spcPts val="1960"/>
              </a:lnSpc>
              <a:spcBef>
                <a:spcPct val="0"/>
              </a:spcBef>
              <a:buFont typeface="Arial" panose="020B0604020202020204" pitchFamily="34" charset="0"/>
              <a:buChar char="•"/>
            </a:pPr>
            <a:r>
              <a:rPr lang="en-GB" sz="1600" dirty="0" smtClean="0">
                <a:latin typeface="Poppins" panose="020B0604020202020204" charset="0"/>
                <a:cs typeface="Poppins" panose="020B0604020202020204" charset="0"/>
              </a:rPr>
              <a:t>Improve on building new </a:t>
            </a:r>
            <a:r>
              <a:rPr lang="en-GB" sz="1600" dirty="0">
                <a:latin typeface="Poppins" panose="020B0604020202020204" charset="0"/>
                <a:cs typeface="Poppins" panose="020B0604020202020204" charset="0"/>
              </a:rPr>
              <a:t>evolving attractions </a:t>
            </a:r>
            <a:r>
              <a:rPr lang="en-GB" sz="1600" dirty="0" smtClean="0">
                <a:latin typeface="Poppins" panose="020B0604020202020204" charset="0"/>
                <a:ea typeface="Poppins"/>
                <a:cs typeface="Poppins" panose="020B0604020202020204" charset="0"/>
                <a:sym typeface="Poppins"/>
              </a:rPr>
              <a:t>and </a:t>
            </a:r>
            <a:r>
              <a:rPr lang="en-GB" sz="1600" dirty="0">
                <a:latin typeface="Poppins" panose="020B0604020202020204" charset="0"/>
                <a:ea typeface="Poppins"/>
                <a:cs typeface="Poppins" panose="020B0604020202020204" charset="0"/>
                <a:sym typeface="Poppins"/>
              </a:rPr>
              <a:t>infrastructure to enhance </a:t>
            </a:r>
            <a:r>
              <a:rPr lang="en-GB" sz="1600" dirty="0" smtClean="0">
                <a:latin typeface="Poppins" panose="020B0604020202020204" charset="0"/>
                <a:ea typeface="Poppins"/>
                <a:cs typeface="Poppins" panose="020B0604020202020204" charset="0"/>
                <a:sym typeface="Poppins"/>
              </a:rPr>
              <a:t>satisfaction.</a:t>
            </a:r>
            <a:endParaRPr lang="en-GB" sz="1600" dirty="0">
              <a:latin typeface="Poppins" panose="020B0604020202020204" charset="0"/>
              <a:ea typeface="Poppins"/>
              <a:cs typeface="Poppins" panose="020B0604020202020204" charset="0"/>
              <a:sym typeface="Poppins"/>
            </a:endParaRPr>
          </a:p>
          <a:p>
            <a:pPr marL="285750" indent="-285750" algn="just">
              <a:lnSpc>
                <a:spcPts val="1960"/>
              </a:lnSpc>
              <a:spcBef>
                <a:spcPct val="0"/>
              </a:spcBef>
              <a:buFont typeface="Arial" panose="020B0604020202020204" pitchFamily="34" charset="0"/>
              <a:buChar char="•"/>
            </a:pPr>
            <a:r>
              <a:rPr lang="en-GB" sz="1600" dirty="0" smtClean="0">
                <a:latin typeface="Poppins"/>
                <a:ea typeface="Poppins"/>
                <a:cs typeface="Poppins"/>
                <a:sym typeface="Poppins"/>
              </a:rPr>
              <a:t> </a:t>
            </a:r>
            <a:r>
              <a:rPr lang="en-GB" sz="1600" dirty="0">
                <a:latin typeface="Poppins"/>
                <a:ea typeface="Poppins"/>
                <a:cs typeface="Poppins"/>
                <a:sym typeface="Poppins"/>
              </a:rPr>
              <a:t>Regularly gather and act on tourist feedback to refine the experience.- </a:t>
            </a:r>
            <a:endParaRPr lang="en-GB" sz="1600" dirty="0" smtClean="0">
              <a:latin typeface="Poppins"/>
              <a:ea typeface="Poppins"/>
              <a:cs typeface="Poppins"/>
              <a:sym typeface="Poppins"/>
            </a:endParaRPr>
          </a:p>
          <a:p>
            <a:pPr marL="285750" indent="-285750" algn="just">
              <a:lnSpc>
                <a:spcPts val="1960"/>
              </a:lnSpc>
              <a:spcBef>
                <a:spcPct val="0"/>
              </a:spcBef>
              <a:buFontTx/>
              <a:buChar char="-"/>
            </a:pPr>
            <a:endParaRPr lang="en-GB" sz="1600" b="1" i="1" dirty="0">
              <a:latin typeface="Poppins"/>
              <a:ea typeface="Poppins"/>
              <a:cs typeface="Poppins"/>
              <a:sym typeface="Poppins"/>
            </a:endParaRPr>
          </a:p>
          <a:p>
            <a:pPr marL="285750" indent="-285750" algn="just">
              <a:lnSpc>
                <a:spcPts val="1960"/>
              </a:lnSpc>
              <a:spcBef>
                <a:spcPct val="0"/>
              </a:spcBef>
              <a:buFont typeface="Wingdings" panose="05000000000000000000" pitchFamily="2" charset="2"/>
              <a:buChar char="Ø"/>
            </a:pPr>
            <a:r>
              <a:rPr lang="en-GB" sz="1600" b="1" i="1" dirty="0" smtClean="0">
                <a:latin typeface="Poppins"/>
                <a:ea typeface="Poppins"/>
                <a:cs typeface="Poppins"/>
                <a:sym typeface="Poppins"/>
              </a:rPr>
              <a:t>Leverage </a:t>
            </a:r>
            <a:r>
              <a:rPr lang="en-GB" sz="1600" b="1" i="1" dirty="0">
                <a:latin typeface="Poppins"/>
                <a:ea typeface="Poppins"/>
                <a:cs typeface="Poppins"/>
                <a:sym typeface="Poppins"/>
              </a:rPr>
              <a:t>Word-of-Mouth Referrals</a:t>
            </a:r>
            <a:r>
              <a:rPr lang="en-GB" sz="1600" b="1" i="1" dirty="0" smtClean="0">
                <a:latin typeface="Poppins"/>
                <a:ea typeface="Poppins"/>
                <a:cs typeface="Poppins"/>
                <a:sym typeface="Poppins"/>
              </a:rPr>
              <a:t>:</a:t>
            </a:r>
          </a:p>
          <a:p>
            <a:pPr marL="285750" indent="-285750" algn="just">
              <a:lnSpc>
                <a:spcPts val="1960"/>
              </a:lnSpc>
              <a:spcBef>
                <a:spcPct val="0"/>
              </a:spcBef>
              <a:buFont typeface="Arial" panose="020B0604020202020204" pitchFamily="34" charset="0"/>
              <a:buChar char="•"/>
            </a:pPr>
            <a:r>
              <a:rPr lang="en-GB" sz="1600" dirty="0" smtClean="0">
                <a:latin typeface="Poppins"/>
                <a:ea typeface="Poppins"/>
                <a:cs typeface="Poppins"/>
                <a:sym typeface="Poppins"/>
              </a:rPr>
              <a:t>Encourage </a:t>
            </a:r>
            <a:r>
              <a:rPr lang="en-GB" sz="1600" dirty="0">
                <a:latin typeface="Poppins"/>
                <a:ea typeface="Poppins"/>
                <a:cs typeface="Poppins"/>
                <a:sym typeface="Poppins"/>
              </a:rPr>
              <a:t>satisfied tourists to share experiences with friends, family, and online. </a:t>
            </a:r>
            <a:endParaRPr lang="en-GB" sz="1600" dirty="0" smtClean="0">
              <a:latin typeface="Poppins"/>
              <a:ea typeface="Poppins"/>
              <a:cs typeface="Poppins"/>
              <a:sym typeface="Poppins"/>
            </a:endParaRPr>
          </a:p>
          <a:p>
            <a:pPr marL="285750" indent="-285750" algn="just">
              <a:lnSpc>
                <a:spcPts val="1960"/>
              </a:lnSpc>
              <a:spcBef>
                <a:spcPct val="0"/>
              </a:spcBef>
              <a:buFont typeface="Arial" panose="020B0604020202020204" pitchFamily="34" charset="0"/>
              <a:buChar char="•"/>
            </a:pPr>
            <a:r>
              <a:rPr lang="en-GB" sz="1600" dirty="0" smtClean="0">
                <a:latin typeface="Poppins"/>
                <a:ea typeface="Poppins"/>
                <a:cs typeface="Poppins"/>
                <a:sym typeface="Poppins"/>
              </a:rPr>
              <a:t>Implement </a:t>
            </a:r>
            <a:r>
              <a:rPr lang="en-GB" sz="1600" dirty="0">
                <a:latin typeface="Poppins"/>
                <a:ea typeface="Poppins"/>
                <a:cs typeface="Poppins"/>
                <a:sym typeface="Poppins"/>
              </a:rPr>
              <a:t>referral programs offering discounts for recommendations</a:t>
            </a:r>
            <a:r>
              <a:rPr lang="en-GB" sz="1600" dirty="0" smtClean="0">
                <a:latin typeface="Poppins"/>
                <a:ea typeface="Poppins"/>
                <a:cs typeface="Poppins"/>
                <a:sym typeface="Poppins"/>
              </a:rPr>
              <a:t>.</a:t>
            </a:r>
          </a:p>
          <a:p>
            <a:pPr algn="just">
              <a:lnSpc>
                <a:spcPts val="1960"/>
              </a:lnSpc>
              <a:spcBef>
                <a:spcPct val="0"/>
              </a:spcBef>
            </a:pPr>
            <a:endParaRPr lang="en-GB" sz="1600" dirty="0" smtClean="0">
              <a:latin typeface="Poppins"/>
              <a:ea typeface="Poppins"/>
              <a:cs typeface="Poppins"/>
              <a:sym typeface="Poppins"/>
            </a:endParaRPr>
          </a:p>
          <a:p>
            <a:pPr marL="285750" indent="-285750" algn="just">
              <a:lnSpc>
                <a:spcPts val="1960"/>
              </a:lnSpc>
              <a:spcBef>
                <a:spcPct val="0"/>
              </a:spcBef>
              <a:buFont typeface="Wingdings" panose="05000000000000000000" pitchFamily="2" charset="2"/>
              <a:buChar char="Ø"/>
            </a:pPr>
            <a:r>
              <a:rPr lang="en-GB" sz="1600" b="1" i="1" dirty="0" smtClean="0">
                <a:latin typeface="Poppins"/>
                <a:ea typeface="Poppins"/>
                <a:cs typeface="Poppins"/>
                <a:sym typeface="Poppins"/>
              </a:rPr>
              <a:t>Enhance </a:t>
            </a:r>
            <a:r>
              <a:rPr lang="en-GB" sz="1600" b="1" i="1" dirty="0">
                <a:latin typeface="Poppins"/>
                <a:ea typeface="Poppins"/>
                <a:cs typeface="Poppins"/>
                <a:sym typeface="Poppins"/>
              </a:rPr>
              <a:t>Recreational and Leisure Activities</a:t>
            </a:r>
            <a:r>
              <a:rPr lang="en-GB" sz="1600" b="1" i="1" dirty="0" smtClean="0">
                <a:latin typeface="Poppins"/>
                <a:ea typeface="Poppins"/>
                <a:cs typeface="Poppins"/>
                <a:sym typeface="Poppins"/>
              </a:rPr>
              <a:t>:</a:t>
            </a:r>
          </a:p>
          <a:p>
            <a:pPr marL="285750" indent="-285750" algn="just">
              <a:lnSpc>
                <a:spcPts val="1960"/>
              </a:lnSpc>
              <a:spcBef>
                <a:spcPct val="0"/>
              </a:spcBef>
              <a:buFont typeface="Arial" panose="020B0604020202020204" pitchFamily="34" charset="0"/>
              <a:buChar char="•"/>
            </a:pPr>
            <a:r>
              <a:rPr lang="en-GB" sz="1600" dirty="0" smtClean="0">
                <a:latin typeface="Poppins"/>
                <a:ea typeface="Poppins"/>
                <a:cs typeface="Poppins"/>
                <a:sym typeface="Poppins"/>
              </a:rPr>
              <a:t>Develop </a:t>
            </a:r>
            <a:r>
              <a:rPr lang="en-GB" sz="1600" dirty="0">
                <a:latin typeface="Poppins"/>
                <a:ea typeface="Poppins"/>
                <a:cs typeface="Poppins"/>
                <a:sym typeface="Poppins"/>
              </a:rPr>
              <a:t>a variety of activities catering </a:t>
            </a:r>
            <a:r>
              <a:rPr lang="en-GB" sz="1600" dirty="0" smtClean="0">
                <a:latin typeface="Poppins"/>
                <a:ea typeface="Poppins"/>
                <a:cs typeface="Poppins"/>
                <a:sym typeface="Poppins"/>
              </a:rPr>
              <a:t>majorly to </a:t>
            </a:r>
            <a:r>
              <a:rPr lang="en-GB" sz="1600" dirty="0">
                <a:latin typeface="Poppins"/>
                <a:ea typeface="Poppins"/>
                <a:cs typeface="Poppins"/>
                <a:sym typeface="Poppins"/>
              </a:rPr>
              <a:t>the 25-44 age </a:t>
            </a:r>
            <a:r>
              <a:rPr lang="en-GB" sz="1600" dirty="0" smtClean="0">
                <a:latin typeface="Poppins"/>
                <a:ea typeface="Poppins"/>
                <a:cs typeface="Poppins"/>
                <a:sym typeface="Poppins"/>
              </a:rPr>
              <a:t>group and other age group, </a:t>
            </a:r>
            <a:r>
              <a:rPr lang="en-GB" sz="1600" dirty="0">
                <a:latin typeface="Poppins"/>
                <a:ea typeface="Poppins"/>
                <a:cs typeface="Poppins"/>
                <a:sym typeface="Poppins"/>
              </a:rPr>
              <a:t>including adventure tourism and cultural experiences</a:t>
            </a:r>
            <a:r>
              <a:rPr lang="en-GB" sz="1600" dirty="0" smtClean="0">
                <a:latin typeface="Poppins"/>
                <a:ea typeface="Poppins"/>
                <a:cs typeface="Poppins"/>
                <a:sym typeface="Poppins"/>
              </a:rPr>
              <a:t>.</a:t>
            </a:r>
          </a:p>
        </p:txBody>
      </p:sp>
      <p:sp>
        <p:nvSpPr>
          <p:cNvPr id="10" name="TextBox 10"/>
          <p:cNvSpPr txBox="1"/>
          <p:nvPr/>
        </p:nvSpPr>
        <p:spPr>
          <a:xfrm>
            <a:off x="256416" y="-263237"/>
            <a:ext cx="7562191" cy="830677"/>
          </a:xfrm>
          <a:prstGeom prst="rect">
            <a:avLst/>
          </a:prstGeom>
        </p:spPr>
        <p:txBody>
          <a:bodyPr wrap="square" lIns="0" tIns="0" rIns="0" bIns="0" rtlCol="0" anchor="t">
            <a:spAutoFit/>
          </a:bodyPr>
          <a:lstStyle/>
          <a:p>
            <a:pPr>
              <a:lnSpc>
                <a:spcPts val="7294"/>
              </a:lnSpc>
            </a:pPr>
            <a:r>
              <a:rPr lang="en-GB" sz="4400" dirty="0" smtClean="0">
                <a:solidFill>
                  <a:srgbClr val="2E7498"/>
                </a:solidFill>
                <a:latin typeface="Paalalabas Wide"/>
                <a:ea typeface="Paalalabas Wide"/>
                <a:cs typeface="Paalalabas Wide"/>
                <a:sym typeface="Paalalabas Wide"/>
              </a:rPr>
              <a:t>Recommendations</a:t>
            </a:r>
            <a:endParaRPr lang="en-US" sz="4400" dirty="0">
              <a:solidFill>
                <a:srgbClr val="2E7498"/>
              </a:solidFill>
              <a:latin typeface="Paalalabas Wide"/>
              <a:ea typeface="Paalalabas Wide"/>
              <a:cs typeface="Paalalabas Wide"/>
              <a:sym typeface="Paalalabas Wide"/>
            </a:endParaRPr>
          </a:p>
        </p:txBody>
      </p:sp>
      <p:sp>
        <p:nvSpPr>
          <p:cNvPr id="13" name="TextBox 9"/>
          <p:cNvSpPr txBox="1"/>
          <p:nvPr/>
        </p:nvSpPr>
        <p:spPr>
          <a:xfrm>
            <a:off x="6269288" y="702469"/>
            <a:ext cx="5756458" cy="1538883"/>
          </a:xfrm>
          <a:prstGeom prst="rect">
            <a:avLst/>
          </a:prstGeom>
        </p:spPr>
        <p:txBody>
          <a:bodyPr wrap="square" lIns="0" tIns="0" rIns="0" bIns="0" rtlCol="0" anchor="t">
            <a:spAutoFit/>
          </a:bodyPr>
          <a:lstStyle/>
          <a:p>
            <a:pPr marL="285750" indent="-285750" algn="just">
              <a:lnSpc>
                <a:spcPts val="1960"/>
              </a:lnSpc>
              <a:spcBef>
                <a:spcPct val="0"/>
              </a:spcBef>
              <a:buFont typeface="Wingdings" panose="05000000000000000000" pitchFamily="2" charset="2"/>
              <a:buChar char="Ø"/>
            </a:pPr>
            <a:r>
              <a:rPr lang="en-GB" sz="1600" b="1" i="1" dirty="0">
                <a:latin typeface="Poppins" panose="020B0604020202020204" charset="0"/>
                <a:cs typeface="Poppins" panose="020B0604020202020204" charset="0"/>
              </a:rPr>
              <a:t>Target Key Markets – USA and Italy</a:t>
            </a:r>
            <a:r>
              <a:rPr lang="en-GB" sz="1600" b="1" i="1" dirty="0" smtClean="0">
                <a:latin typeface="Poppins" panose="020B0604020202020204" charset="0"/>
                <a:cs typeface="Poppins" panose="020B0604020202020204" charset="0"/>
              </a:rPr>
              <a:t>:</a:t>
            </a:r>
          </a:p>
          <a:p>
            <a:pPr marL="285750" indent="-285750" algn="just">
              <a:lnSpc>
                <a:spcPts val="1960"/>
              </a:lnSpc>
              <a:spcBef>
                <a:spcPct val="0"/>
              </a:spcBef>
              <a:buFont typeface="Arial" panose="020B0604020202020204" pitchFamily="34" charset="0"/>
              <a:buChar char="•"/>
            </a:pPr>
            <a:r>
              <a:rPr lang="en-GB" sz="1600" dirty="0" smtClean="0">
                <a:latin typeface="Poppins" panose="020B0604020202020204" charset="0"/>
                <a:cs typeface="Poppins" panose="020B0604020202020204" charset="0"/>
              </a:rPr>
              <a:t>Increase </a:t>
            </a:r>
            <a:r>
              <a:rPr lang="en-GB" sz="1600" dirty="0">
                <a:latin typeface="Poppins" panose="020B0604020202020204" charset="0"/>
                <a:cs typeface="Poppins" panose="020B0604020202020204" charset="0"/>
              </a:rPr>
              <a:t>marketing efforts in the United States and Italy, focusing on the high number of tourists from these </a:t>
            </a:r>
            <a:r>
              <a:rPr lang="en-GB" sz="1600" dirty="0" smtClean="0">
                <a:latin typeface="Poppins" panose="020B0604020202020204" charset="0"/>
                <a:cs typeface="Poppins" panose="020B0604020202020204" charset="0"/>
              </a:rPr>
              <a:t>countries</a:t>
            </a:r>
          </a:p>
          <a:p>
            <a:pPr marL="285750" indent="-285750" algn="just">
              <a:lnSpc>
                <a:spcPts val="1960"/>
              </a:lnSpc>
              <a:spcBef>
                <a:spcPct val="0"/>
              </a:spcBef>
              <a:buFont typeface="Arial" panose="020B0604020202020204" pitchFamily="34" charset="0"/>
              <a:buChar char="•"/>
            </a:pPr>
            <a:r>
              <a:rPr lang="en-GB" sz="1600" dirty="0">
                <a:latin typeface="Poppins" panose="020B0604020202020204" charset="0"/>
                <a:cs typeface="Poppins" panose="020B0604020202020204" charset="0"/>
              </a:rPr>
              <a:t>Develop special packages for couples, given the significant number of </a:t>
            </a:r>
            <a:r>
              <a:rPr lang="en-GB" sz="1600" dirty="0" smtClean="0">
                <a:latin typeface="Poppins" panose="020B0604020202020204" charset="0"/>
                <a:cs typeface="Poppins" panose="020B0604020202020204" charset="0"/>
              </a:rPr>
              <a:t>travellers </a:t>
            </a:r>
            <a:r>
              <a:rPr lang="en-GB" sz="1600" dirty="0">
                <a:latin typeface="Poppins" panose="020B0604020202020204" charset="0"/>
                <a:cs typeface="Poppins" panose="020B0604020202020204" charset="0"/>
              </a:rPr>
              <a:t>visiting with a spouse or partner.</a:t>
            </a:r>
            <a:endParaRPr lang="en-GB" sz="1600" dirty="0" smtClean="0">
              <a:latin typeface="Poppins" panose="020B0604020202020204" charset="0"/>
              <a:ea typeface="Poppins"/>
              <a:cs typeface="Poppins" panose="020B0604020202020204" charset="0"/>
              <a:sym typeface="Poppins"/>
            </a:endParaRPr>
          </a:p>
          <a:p>
            <a:pPr algn="just">
              <a:lnSpc>
                <a:spcPts val="1960"/>
              </a:lnSpc>
              <a:spcBef>
                <a:spcPct val="0"/>
              </a:spcBef>
            </a:pPr>
            <a:endParaRPr lang="en-GB" sz="1600" dirty="0" smtClean="0">
              <a:latin typeface="Poppins" panose="020B0604020202020204" charset="0"/>
              <a:ea typeface="Poppins"/>
              <a:cs typeface="Poppins" panose="020B0604020202020204" charset="0"/>
              <a:sym typeface="Poppins"/>
            </a:endParaRPr>
          </a:p>
        </p:txBody>
      </p:sp>
      <p:grpSp>
        <p:nvGrpSpPr>
          <p:cNvPr id="14" name="Group 2"/>
          <p:cNvGrpSpPr/>
          <p:nvPr/>
        </p:nvGrpSpPr>
        <p:grpSpPr>
          <a:xfrm>
            <a:off x="6397389" y="2241352"/>
            <a:ext cx="5500255" cy="4133546"/>
            <a:chOff x="0" y="0"/>
            <a:chExt cx="5295923" cy="5511395"/>
          </a:xfrm>
        </p:grpSpPr>
        <p:pic>
          <p:nvPicPr>
            <p:cNvPr id="15" name="Picture 3"/>
            <p:cNvPicPr>
              <a:picLocks noChangeAspect="1"/>
            </p:cNvPicPr>
            <p:nvPr/>
          </p:nvPicPr>
          <p:blipFill>
            <a:blip r:embed="rId5"/>
            <a:srcRect l="17929" r="17929"/>
            <a:stretch>
              <a:fillRect/>
            </a:stretch>
          </p:blipFill>
          <p:spPr>
            <a:xfrm>
              <a:off x="0" y="0"/>
              <a:ext cx="5295923" cy="5511395"/>
            </a:xfrm>
            <a:prstGeom prst="rect">
              <a:avLst/>
            </a:prstGeom>
          </p:spPr>
        </p:pic>
      </p:grpSp>
    </p:spTree>
    <p:extLst>
      <p:ext uri="{BB962C8B-B14F-4D97-AF65-F5344CB8AC3E}">
        <p14:creationId xmlns:p14="http://schemas.microsoft.com/office/powerpoint/2010/main" val="71145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A6F67-F974-F71D-1DB8-1E5973B88D93}"/>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Thank you</a:t>
            </a:r>
          </a:p>
        </p:txBody>
      </p:sp>
      <p:sp>
        <p:nvSpPr>
          <p:cNvPr id="3" name="Content Placeholder 2">
            <a:extLst>
              <a:ext uri="{FF2B5EF4-FFF2-40B4-BE49-F238E27FC236}">
                <a16:creationId xmlns:a16="http://schemas.microsoft.com/office/drawing/2014/main" id="{5D962C4D-4297-1DF1-8005-7009C0A1A811}"/>
              </a:ext>
            </a:extLst>
          </p:cNvPr>
          <p:cNvSpPr>
            <a:spLocks noGrp="1"/>
          </p:cNvSpPr>
          <p:nvPr>
            <p:ph idx="1"/>
          </p:nvPr>
        </p:nvSpPr>
        <p:spPr>
          <a:xfrm>
            <a:off x="7400924" y="4619624"/>
            <a:ext cx="3946779" cy="1038225"/>
          </a:xfrm>
        </p:spPr>
        <p:txBody>
          <a:bodyPr vert="horz" lIns="91440" tIns="45720" rIns="91440" bIns="45720" rtlCol="0">
            <a:normAutofit/>
          </a:bodyPr>
          <a:lstStyle/>
          <a:p>
            <a:pPr marL="0" indent="0" algn="r">
              <a:buNone/>
            </a:pPr>
            <a:r>
              <a:rPr lang="en-US" sz="2400" dirty="0" smtClean="0"/>
              <a:t>I’m</a:t>
            </a:r>
            <a:r>
              <a:rPr lang="en-US" sz="2400" kern="1200" dirty="0" smtClean="0">
                <a:solidFill>
                  <a:schemeClr val="tx1"/>
                </a:solidFill>
                <a:latin typeface="+mn-lt"/>
                <a:ea typeface="+mn-ea"/>
                <a:cs typeface="+mn-cs"/>
              </a:rPr>
              <a:t> </a:t>
            </a:r>
            <a:r>
              <a:rPr lang="en-US" sz="2400" kern="1200" dirty="0">
                <a:solidFill>
                  <a:schemeClr val="tx1"/>
                </a:solidFill>
                <a:latin typeface="+mn-lt"/>
                <a:ea typeface="+mn-ea"/>
                <a:cs typeface="+mn-cs"/>
              </a:rPr>
              <a:t>open to any questions </a:t>
            </a:r>
            <a:endParaRPr lang="en-US" sz="2400" kern="1200" dirty="0" smtClean="0">
              <a:solidFill>
                <a:schemeClr val="tx1"/>
              </a:solidFill>
              <a:latin typeface="+mn-lt"/>
              <a:ea typeface="+mn-ea"/>
              <a:cs typeface="+mn-cs"/>
            </a:endParaRPr>
          </a:p>
          <a:p>
            <a:pPr marL="0" indent="0" algn="r">
              <a:buNone/>
            </a:pPr>
            <a:r>
              <a:rPr lang="en-US" sz="2400" kern="1200" dirty="0" smtClean="0">
                <a:solidFill>
                  <a:schemeClr val="tx1"/>
                </a:solidFill>
                <a:latin typeface="+mn-lt"/>
                <a:ea typeface="+mn-ea"/>
                <a:cs typeface="+mn-cs"/>
              </a:rPr>
              <a:t>you </a:t>
            </a:r>
            <a:r>
              <a:rPr lang="en-US" sz="2400" kern="1200" dirty="0">
                <a:solidFill>
                  <a:schemeClr val="tx1"/>
                </a:solidFill>
                <a:latin typeface="+mn-lt"/>
                <a:ea typeface="+mn-ea"/>
                <a:cs typeface="+mn-cs"/>
              </a:rPr>
              <a:t>may have.</a:t>
            </a:r>
          </a:p>
        </p:txBody>
      </p:sp>
      <p:sp>
        <p:nvSpPr>
          <p:cNvPr id="13" name="Rectangle 12">
            <a:extLst>
              <a:ext uri="{FF2B5EF4-FFF2-40B4-BE49-F238E27FC236}">
                <a16:creationId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974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38" y="388324"/>
            <a:ext cx="4895551" cy="2942706"/>
          </a:xfrm>
          <a:prstGeom prst="rect">
            <a:avLst/>
          </a:prstGeom>
        </p:spPr>
      </p:pic>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l="884" t="7659" r="843" b="980"/>
          <a:stretch/>
        </p:blipFill>
        <p:spPr>
          <a:xfrm>
            <a:off x="274320" y="3466011"/>
            <a:ext cx="6988630" cy="4059383"/>
          </a:xfrm>
          <a:prstGeom prst="rect">
            <a:avLst/>
          </a:prstGeom>
        </p:spPr>
      </p:pic>
    </p:spTree>
    <p:extLst>
      <p:ext uri="{BB962C8B-B14F-4D97-AF65-F5344CB8AC3E}">
        <p14:creationId xmlns:p14="http://schemas.microsoft.com/office/powerpoint/2010/main" val="256004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109156" cy="6858000"/>
            <a:chOff x="0" y="0"/>
            <a:chExt cx="9492568" cy="13716000"/>
          </a:xfrm>
        </p:grpSpPr>
        <p:pic>
          <p:nvPicPr>
            <p:cNvPr id="3" name="Picture 3"/>
            <p:cNvPicPr>
              <a:picLocks noChangeAspect="1"/>
            </p:cNvPicPr>
            <p:nvPr/>
          </p:nvPicPr>
          <p:blipFill>
            <a:blip r:embed="rId2"/>
            <a:srcRect l="3861" r="3861"/>
            <a:stretch>
              <a:fillRect/>
            </a:stretch>
          </p:blipFill>
          <p:spPr>
            <a:xfrm>
              <a:off x="0" y="0"/>
              <a:ext cx="9492568" cy="13716000"/>
            </a:xfrm>
            <a:prstGeom prst="rect">
              <a:avLst/>
            </a:prstGeom>
          </p:spPr>
        </p:pic>
      </p:grpSp>
      <p:sp>
        <p:nvSpPr>
          <p:cNvPr id="5" name="TextBox 5"/>
          <p:cNvSpPr txBox="1"/>
          <p:nvPr/>
        </p:nvSpPr>
        <p:spPr>
          <a:xfrm>
            <a:off x="4901127" y="0"/>
            <a:ext cx="5345571" cy="936154"/>
          </a:xfrm>
          <a:prstGeom prst="rect">
            <a:avLst/>
          </a:prstGeom>
        </p:spPr>
        <p:txBody>
          <a:bodyPr lIns="0" tIns="0" rIns="0" bIns="0" rtlCol="0" anchor="t">
            <a:spAutoFit/>
          </a:bodyPr>
          <a:lstStyle/>
          <a:p>
            <a:pPr>
              <a:lnSpc>
                <a:spcPts val="7294"/>
              </a:lnSpc>
            </a:pPr>
            <a:r>
              <a:rPr lang="en-US" sz="2800" dirty="0" smtClean="0">
                <a:solidFill>
                  <a:srgbClr val="2E7498"/>
                </a:solidFill>
                <a:latin typeface="Paalalabas Wide"/>
                <a:ea typeface="Paalalabas Wide"/>
                <a:cs typeface="Paalalabas Wide"/>
                <a:sym typeface="Paalalabas Wide"/>
              </a:rPr>
              <a:t>Introduction</a:t>
            </a:r>
            <a:endParaRPr lang="en-US" sz="2800" dirty="0">
              <a:solidFill>
                <a:srgbClr val="2E7498"/>
              </a:solidFill>
              <a:latin typeface="Paalalabas Wide"/>
              <a:ea typeface="Paalalabas Wide"/>
              <a:cs typeface="Paalalabas Wide"/>
              <a:sym typeface="Paalalabas Wide"/>
            </a:endParaRPr>
          </a:p>
        </p:txBody>
      </p:sp>
      <p:sp>
        <p:nvSpPr>
          <p:cNvPr id="6" name="TextBox 6"/>
          <p:cNvSpPr txBox="1"/>
          <p:nvPr/>
        </p:nvSpPr>
        <p:spPr>
          <a:xfrm>
            <a:off x="4901127" y="823068"/>
            <a:ext cx="6252436" cy="3801041"/>
          </a:xfrm>
          <a:prstGeom prst="rect">
            <a:avLst/>
          </a:prstGeom>
        </p:spPr>
        <p:txBody>
          <a:bodyPr wrap="square" lIns="0" tIns="0" rIns="0" bIns="0" rtlCol="0" anchor="t">
            <a:spAutoFit/>
          </a:bodyPr>
          <a:lstStyle/>
          <a:p>
            <a:r>
              <a:rPr lang="en-GB" sz="1650" dirty="0" smtClean="0"/>
              <a:t>I am using a dataset from Tanzania's tourism sector, which covers tourists </a:t>
            </a:r>
            <a:r>
              <a:rPr lang="en-US" sz="1650" dirty="0" smtClean="0"/>
              <a:t>travel purposes, companions, impressions, preferences, and demographics.</a:t>
            </a:r>
            <a:r>
              <a:rPr lang="en-GB" sz="1650" dirty="0"/>
              <a:t> </a:t>
            </a:r>
            <a:endParaRPr lang="en-GB" sz="1650" dirty="0" smtClean="0"/>
          </a:p>
          <a:p>
            <a:endParaRPr lang="en-GB" sz="1650" dirty="0"/>
          </a:p>
          <a:p>
            <a:r>
              <a:rPr lang="en-GB" sz="1650" dirty="0" smtClean="0"/>
              <a:t>The tourist sector plays a vital role in the country's economy. The sector provides direct employment for over 600,000 people and generates significant revenue, primarily from Europe, the US, and Africa.</a:t>
            </a:r>
          </a:p>
          <a:p>
            <a:endParaRPr lang="en-GB" sz="1650" dirty="0" smtClean="0"/>
          </a:p>
          <a:p>
            <a:r>
              <a:rPr lang="en-GB" sz="1650" dirty="0" smtClean="0"/>
              <a:t>Tanzania has dedicated more than 25% of its land area to tourist attractions, including stunning landscapes, diverse wildlife, national parks, beaches, Africa’s highest mountain, rich culture, and friendly people. These features offer excellent opportunities for cultural tourism, beach holidays, honeymoons, game hunting, historical exploration, and some of the best wildlife photography safaris in the world.</a:t>
            </a:r>
          </a:p>
          <a:p>
            <a:r>
              <a:rPr lang="en-GB" sz="1600" dirty="0"/>
              <a:t> </a:t>
            </a:r>
            <a:endParaRPr lang="en-GB" sz="1600" dirty="0" smtClean="0"/>
          </a:p>
        </p:txBody>
      </p:sp>
      <p:sp>
        <p:nvSpPr>
          <p:cNvPr id="9" name="TextBox 5"/>
          <p:cNvSpPr txBox="1"/>
          <p:nvPr/>
        </p:nvSpPr>
        <p:spPr>
          <a:xfrm>
            <a:off x="5004094" y="4242117"/>
            <a:ext cx="5345571" cy="936154"/>
          </a:xfrm>
          <a:prstGeom prst="rect">
            <a:avLst/>
          </a:prstGeom>
        </p:spPr>
        <p:txBody>
          <a:bodyPr lIns="0" tIns="0" rIns="0" bIns="0" rtlCol="0" anchor="t">
            <a:spAutoFit/>
          </a:bodyPr>
          <a:lstStyle/>
          <a:p>
            <a:pPr>
              <a:lnSpc>
                <a:spcPts val="7294"/>
              </a:lnSpc>
            </a:pPr>
            <a:r>
              <a:rPr lang="en-GB" sz="2400" dirty="0" smtClean="0">
                <a:solidFill>
                  <a:srgbClr val="2E7498"/>
                </a:solidFill>
                <a:latin typeface="Paalalabas Wide"/>
                <a:ea typeface="Paalalabas Wide"/>
                <a:cs typeface="Paalalabas Wide"/>
                <a:sym typeface="Paalalabas Wide"/>
              </a:rPr>
              <a:t>Aim</a:t>
            </a:r>
            <a:endParaRPr lang="en-US" sz="2400" dirty="0">
              <a:solidFill>
                <a:srgbClr val="2E7498"/>
              </a:solidFill>
              <a:latin typeface="Paalalabas Wide"/>
              <a:ea typeface="Paalalabas Wide"/>
              <a:cs typeface="Paalalabas Wide"/>
              <a:sym typeface="Paalalabas Wide"/>
            </a:endParaRPr>
          </a:p>
        </p:txBody>
      </p:sp>
      <p:sp>
        <p:nvSpPr>
          <p:cNvPr id="11" name="TextBox 10"/>
          <p:cNvSpPr txBox="1"/>
          <p:nvPr/>
        </p:nvSpPr>
        <p:spPr>
          <a:xfrm>
            <a:off x="4905121" y="5034171"/>
            <a:ext cx="6462790" cy="1754326"/>
          </a:xfrm>
          <a:prstGeom prst="rect">
            <a:avLst/>
          </a:prstGeom>
          <a:noFill/>
        </p:spPr>
        <p:txBody>
          <a:bodyPr wrap="square" rtlCol="0">
            <a:spAutoFit/>
          </a:bodyPr>
          <a:lstStyle/>
          <a:p>
            <a:r>
              <a:rPr lang="en-GB" dirty="0" smtClean="0"/>
              <a:t>The objective of this analysis is to explore the tourism dataset to gain insights into tourist satisfaction levels and experiences, identify areas for improvement, and make recommendations to attract more tourists to the country, enhance their experiences, and continue to enrich the Tanzanian economy through tourism</a:t>
            </a:r>
            <a:r>
              <a:rPr lang="en-GB" dirty="0" smtClean="0">
                <a:solidFill>
                  <a:schemeClr val="tx2">
                    <a:lumMod val="75000"/>
                  </a:schemeClr>
                </a:solidFill>
              </a:rPr>
              <a:t>.</a:t>
            </a:r>
          </a:p>
          <a:p>
            <a:endParaRPr lang="en-US" dirty="0"/>
          </a:p>
        </p:txBody>
      </p:sp>
    </p:spTree>
    <p:extLst>
      <p:ext uri="{BB962C8B-B14F-4D97-AF65-F5344CB8AC3E}">
        <p14:creationId xmlns:p14="http://schemas.microsoft.com/office/powerpoint/2010/main" val="44737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4244" y="568253"/>
            <a:ext cx="3065256" cy="2755697"/>
            <a:chOff x="0" y="0"/>
            <a:chExt cx="5295923" cy="5511395"/>
          </a:xfrm>
        </p:grpSpPr>
        <p:pic>
          <p:nvPicPr>
            <p:cNvPr id="3" name="Picture 3"/>
            <p:cNvPicPr>
              <a:picLocks noChangeAspect="1"/>
            </p:cNvPicPr>
            <p:nvPr/>
          </p:nvPicPr>
          <p:blipFill>
            <a:blip r:embed="rId2"/>
            <a:srcRect t="8372" b="8372"/>
            <a:stretch>
              <a:fillRect/>
            </a:stretch>
          </p:blipFill>
          <p:spPr>
            <a:xfrm>
              <a:off x="0" y="0"/>
              <a:ext cx="5295923" cy="5511395"/>
            </a:xfrm>
            <a:prstGeom prst="rect">
              <a:avLst/>
            </a:prstGeom>
          </p:spPr>
        </p:pic>
      </p:grpSp>
      <p:grpSp>
        <p:nvGrpSpPr>
          <p:cNvPr id="4" name="Group 4"/>
          <p:cNvGrpSpPr/>
          <p:nvPr/>
        </p:nvGrpSpPr>
        <p:grpSpPr>
          <a:xfrm>
            <a:off x="554244" y="3534050"/>
            <a:ext cx="3065256" cy="2755697"/>
            <a:chOff x="0" y="0"/>
            <a:chExt cx="5295923" cy="5511395"/>
          </a:xfrm>
        </p:grpSpPr>
        <p:pic>
          <p:nvPicPr>
            <p:cNvPr id="5" name="Picture 5"/>
            <p:cNvPicPr>
              <a:picLocks noChangeAspect="1"/>
            </p:cNvPicPr>
            <p:nvPr/>
          </p:nvPicPr>
          <p:blipFill>
            <a:blip r:embed="rId3"/>
            <a:srcRect l="17929" r="17929"/>
            <a:stretch>
              <a:fillRect/>
            </a:stretch>
          </p:blipFill>
          <p:spPr>
            <a:xfrm>
              <a:off x="0" y="0"/>
              <a:ext cx="5295923" cy="5511395"/>
            </a:xfrm>
            <a:prstGeom prst="rect">
              <a:avLst/>
            </a:prstGeom>
          </p:spPr>
        </p:pic>
      </p:grpSp>
      <p:sp>
        <p:nvSpPr>
          <p:cNvPr id="6" name="Freeform 6"/>
          <p:cNvSpPr/>
          <p:nvPr/>
        </p:nvSpPr>
        <p:spPr>
          <a:xfrm>
            <a:off x="10734524" y="5400524"/>
            <a:ext cx="771676" cy="771676"/>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4386237" y="-91322"/>
            <a:ext cx="6902247" cy="936154"/>
          </a:xfrm>
          <a:prstGeom prst="rect">
            <a:avLst/>
          </a:prstGeom>
        </p:spPr>
        <p:txBody>
          <a:bodyPr wrap="square" lIns="0" tIns="0" rIns="0" bIns="0" rtlCol="0" anchor="t">
            <a:spAutoFit/>
          </a:bodyPr>
          <a:lstStyle/>
          <a:p>
            <a:pPr>
              <a:lnSpc>
                <a:spcPts val="7294"/>
              </a:lnSpc>
            </a:pPr>
            <a:r>
              <a:rPr lang="en-US" sz="2800" dirty="0" smtClean="0">
                <a:solidFill>
                  <a:srgbClr val="2E7498"/>
                </a:solidFill>
                <a:latin typeface="Paalalabas Wide"/>
                <a:ea typeface="Paalalabas Wide"/>
                <a:cs typeface="Paalalabas Wide"/>
                <a:sym typeface="Paalalabas Wide"/>
              </a:rPr>
              <a:t>Agenda</a:t>
            </a:r>
            <a:endParaRPr lang="en-US" sz="2800" dirty="0">
              <a:solidFill>
                <a:srgbClr val="2E7498"/>
              </a:solidFill>
              <a:latin typeface="Paalalabas Wide"/>
              <a:ea typeface="Paalalabas Wide"/>
              <a:cs typeface="Paalalabas Wide"/>
              <a:sym typeface="Paalalabas Wide"/>
            </a:endParaRPr>
          </a:p>
        </p:txBody>
      </p:sp>
      <p:sp>
        <p:nvSpPr>
          <p:cNvPr id="10" name="TextBox 10"/>
          <p:cNvSpPr txBox="1"/>
          <p:nvPr/>
        </p:nvSpPr>
        <p:spPr>
          <a:xfrm>
            <a:off x="4850843" y="1281723"/>
            <a:ext cx="5269309" cy="256480"/>
          </a:xfrm>
          <a:prstGeom prst="rect">
            <a:avLst/>
          </a:prstGeom>
        </p:spPr>
        <p:txBody>
          <a:bodyPr lIns="0" tIns="0" rIns="0" bIns="0" rtlCol="0" anchor="t">
            <a:spAutoFit/>
          </a:bodyPr>
          <a:lstStyle/>
          <a:p>
            <a:pPr algn="just">
              <a:lnSpc>
                <a:spcPts val="1960"/>
              </a:lnSpc>
            </a:pPr>
            <a:r>
              <a:rPr lang="en-GB" sz="2000" dirty="0" smtClean="0"/>
              <a:t>Travel Purpose and Age Group Distribution</a:t>
            </a:r>
            <a:r>
              <a:rPr lang="en-US" sz="2000" dirty="0" smtClean="0">
                <a:solidFill>
                  <a:srgbClr val="2E7498"/>
                </a:solidFill>
                <a:latin typeface="Poppins"/>
                <a:ea typeface="Poppins"/>
                <a:cs typeface="Poppins"/>
                <a:sym typeface="Poppins"/>
              </a:rPr>
              <a:t>.</a:t>
            </a:r>
            <a:endParaRPr lang="en-US" sz="2000" dirty="0">
              <a:solidFill>
                <a:srgbClr val="2E7498"/>
              </a:solidFill>
              <a:latin typeface="Poppins"/>
              <a:ea typeface="Poppins"/>
              <a:cs typeface="Poppins"/>
              <a:sym typeface="Poppins"/>
            </a:endParaRPr>
          </a:p>
        </p:txBody>
      </p:sp>
      <p:sp>
        <p:nvSpPr>
          <p:cNvPr id="11" name="TextBox 11"/>
          <p:cNvSpPr txBox="1"/>
          <p:nvPr/>
        </p:nvSpPr>
        <p:spPr>
          <a:xfrm>
            <a:off x="4160449" y="844832"/>
            <a:ext cx="670620" cy="936154"/>
          </a:xfrm>
          <a:prstGeom prst="rect">
            <a:avLst/>
          </a:prstGeom>
        </p:spPr>
        <p:txBody>
          <a:bodyPr lIns="0" tIns="0" rIns="0" bIns="0" rtlCol="0" anchor="t">
            <a:spAutoFit/>
          </a:bodyPr>
          <a:lstStyle/>
          <a:p>
            <a:pPr>
              <a:lnSpc>
                <a:spcPts val="7294"/>
              </a:lnSpc>
            </a:pPr>
            <a:r>
              <a:rPr lang="en-US" sz="3600" dirty="0">
                <a:solidFill>
                  <a:srgbClr val="2E7498"/>
                </a:solidFill>
                <a:latin typeface="Paalalabas Wide"/>
                <a:ea typeface="Paalalabas Wide"/>
                <a:cs typeface="Paalalabas Wide"/>
                <a:sym typeface="Paalalabas Wide"/>
              </a:rPr>
              <a:t>1</a:t>
            </a:r>
          </a:p>
        </p:txBody>
      </p:sp>
      <p:sp>
        <p:nvSpPr>
          <p:cNvPr id="13" name="TextBox 11"/>
          <p:cNvSpPr txBox="1"/>
          <p:nvPr/>
        </p:nvSpPr>
        <p:spPr>
          <a:xfrm>
            <a:off x="4181532" y="1502998"/>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2</a:t>
            </a:r>
            <a:endParaRPr lang="en-US" sz="3600" dirty="0">
              <a:solidFill>
                <a:srgbClr val="2E7498"/>
              </a:solidFill>
              <a:latin typeface="Paalalabas Wide"/>
              <a:ea typeface="Paalalabas Wide"/>
              <a:cs typeface="Paalalabas Wide"/>
              <a:sym typeface="Paalalabas Wide"/>
            </a:endParaRPr>
          </a:p>
        </p:txBody>
      </p:sp>
      <p:sp>
        <p:nvSpPr>
          <p:cNvPr id="14" name="TextBox 11"/>
          <p:cNvSpPr txBox="1"/>
          <p:nvPr/>
        </p:nvSpPr>
        <p:spPr>
          <a:xfrm>
            <a:off x="4180223" y="4168976"/>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6</a:t>
            </a:r>
            <a:endParaRPr lang="en-US" sz="3600" dirty="0">
              <a:solidFill>
                <a:srgbClr val="2E7498"/>
              </a:solidFill>
              <a:latin typeface="Paalalabas Wide"/>
              <a:ea typeface="Paalalabas Wide"/>
              <a:cs typeface="Paalalabas Wide"/>
              <a:sym typeface="Paalalabas Wide"/>
            </a:endParaRPr>
          </a:p>
        </p:txBody>
      </p:sp>
      <p:sp>
        <p:nvSpPr>
          <p:cNvPr id="15" name="TextBox 11"/>
          <p:cNvSpPr txBox="1"/>
          <p:nvPr/>
        </p:nvSpPr>
        <p:spPr>
          <a:xfrm>
            <a:off x="4190584" y="4862178"/>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7</a:t>
            </a:r>
            <a:endParaRPr lang="en-US" sz="3600" dirty="0">
              <a:solidFill>
                <a:srgbClr val="2E7498"/>
              </a:solidFill>
              <a:latin typeface="Paalalabas Wide"/>
              <a:ea typeface="Paalalabas Wide"/>
              <a:cs typeface="Paalalabas Wide"/>
              <a:sym typeface="Paalalabas Wide"/>
            </a:endParaRPr>
          </a:p>
        </p:txBody>
      </p:sp>
      <p:sp>
        <p:nvSpPr>
          <p:cNvPr id="16" name="TextBox 11"/>
          <p:cNvSpPr txBox="1"/>
          <p:nvPr/>
        </p:nvSpPr>
        <p:spPr>
          <a:xfrm>
            <a:off x="4199996" y="2169354"/>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3</a:t>
            </a:r>
            <a:endParaRPr lang="en-US" sz="3600" dirty="0">
              <a:solidFill>
                <a:srgbClr val="2E7498"/>
              </a:solidFill>
              <a:latin typeface="Paalalabas Wide"/>
              <a:ea typeface="Paalalabas Wide"/>
              <a:cs typeface="Paalalabas Wide"/>
              <a:sym typeface="Paalalabas Wide"/>
            </a:endParaRPr>
          </a:p>
        </p:txBody>
      </p:sp>
      <p:sp>
        <p:nvSpPr>
          <p:cNvPr id="17" name="TextBox 11"/>
          <p:cNvSpPr txBox="1"/>
          <p:nvPr/>
        </p:nvSpPr>
        <p:spPr>
          <a:xfrm>
            <a:off x="4199996" y="2836690"/>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4</a:t>
            </a:r>
            <a:endParaRPr lang="en-US" sz="3600" dirty="0">
              <a:solidFill>
                <a:srgbClr val="2E7498"/>
              </a:solidFill>
              <a:latin typeface="Paalalabas Wide"/>
              <a:ea typeface="Paalalabas Wide"/>
              <a:cs typeface="Paalalabas Wide"/>
              <a:sym typeface="Paalalabas Wide"/>
            </a:endParaRPr>
          </a:p>
        </p:txBody>
      </p:sp>
      <p:sp>
        <p:nvSpPr>
          <p:cNvPr id="18" name="TextBox 11"/>
          <p:cNvSpPr txBox="1"/>
          <p:nvPr/>
        </p:nvSpPr>
        <p:spPr>
          <a:xfrm>
            <a:off x="4180223" y="3475774"/>
            <a:ext cx="670620" cy="936154"/>
          </a:xfrm>
          <a:prstGeom prst="rect">
            <a:avLst/>
          </a:prstGeom>
        </p:spPr>
        <p:txBody>
          <a:bodyPr lIns="0" tIns="0" rIns="0" bIns="0" rtlCol="0" anchor="t">
            <a:spAutoFit/>
          </a:bodyPr>
          <a:lstStyle/>
          <a:p>
            <a:pPr>
              <a:lnSpc>
                <a:spcPts val="7294"/>
              </a:lnSpc>
            </a:pPr>
            <a:r>
              <a:rPr lang="en-GB" sz="3600" dirty="0">
                <a:solidFill>
                  <a:srgbClr val="2E7498"/>
                </a:solidFill>
                <a:latin typeface="Paalalabas Wide"/>
                <a:ea typeface="Paalalabas Wide"/>
                <a:cs typeface="Paalalabas Wide"/>
                <a:sym typeface="Paalalabas Wide"/>
              </a:rPr>
              <a:t>5</a:t>
            </a:r>
            <a:endParaRPr lang="en-US" sz="3600" dirty="0">
              <a:solidFill>
                <a:srgbClr val="2E7498"/>
              </a:solidFill>
              <a:latin typeface="Paalalabas Wide"/>
              <a:ea typeface="Paalalabas Wide"/>
              <a:cs typeface="Paalalabas Wide"/>
              <a:sym typeface="Paalalabas Wide"/>
            </a:endParaRPr>
          </a:p>
        </p:txBody>
      </p:sp>
      <p:sp>
        <p:nvSpPr>
          <p:cNvPr id="19" name="TextBox 10"/>
          <p:cNvSpPr txBox="1"/>
          <p:nvPr/>
        </p:nvSpPr>
        <p:spPr>
          <a:xfrm>
            <a:off x="4870616" y="1939169"/>
            <a:ext cx="5269309" cy="256480"/>
          </a:xfrm>
          <a:prstGeom prst="rect">
            <a:avLst/>
          </a:prstGeom>
        </p:spPr>
        <p:txBody>
          <a:bodyPr lIns="0" tIns="0" rIns="0" bIns="0" rtlCol="0" anchor="t">
            <a:spAutoFit/>
          </a:bodyPr>
          <a:lstStyle/>
          <a:p>
            <a:pPr algn="just">
              <a:lnSpc>
                <a:spcPts val="1960"/>
              </a:lnSpc>
            </a:pPr>
            <a:r>
              <a:rPr lang="en-GB" sz="2000" dirty="0" smtClean="0"/>
              <a:t>Age Distribution of Tourist and Count by Gender</a:t>
            </a:r>
            <a:r>
              <a:rPr lang="en-US" sz="2000" dirty="0" smtClean="0">
                <a:solidFill>
                  <a:srgbClr val="2E7498"/>
                </a:solidFill>
                <a:latin typeface="Poppins"/>
                <a:ea typeface="Poppins"/>
                <a:cs typeface="Poppins"/>
                <a:sym typeface="Poppins"/>
              </a:rPr>
              <a:t>.</a:t>
            </a:r>
            <a:endParaRPr lang="en-US" sz="2000" dirty="0">
              <a:solidFill>
                <a:srgbClr val="2E7498"/>
              </a:solidFill>
              <a:latin typeface="Poppins"/>
              <a:ea typeface="Poppins"/>
              <a:cs typeface="Poppins"/>
              <a:sym typeface="Poppins"/>
            </a:endParaRPr>
          </a:p>
        </p:txBody>
      </p:sp>
      <p:sp>
        <p:nvSpPr>
          <p:cNvPr id="20" name="TextBox 10"/>
          <p:cNvSpPr txBox="1"/>
          <p:nvPr/>
        </p:nvSpPr>
        <p:spPr>
          <a:xfrm>
            <a:off x="4831069" y="2480580"/>
            <a:ext cx="6533984" cy="512961"/>
          </a:xfrm>
          <a:prstGeom prst="rect">
            <a:avLst/>
          </a:prstGeom>
        </p:spPr>
        <p:txBody>
          <a:bodyPr wrap="square" lIns="0" tIns="0" rIns="0" bIns="0" rtlCol="0" anchor="t">
            <a:spAutoFit/>
          </a:bodyPr>
          <a:lstStyle/>
          <a:p>
            <a:pPr algn="just">
              <a:lnSpc>
                <a:spcPts val="1960"/>
              </a:lnSpc>
            </a:pPr>
            <a:r>
              <a:rPr lang="en-GB" sz="2000" dirty="0" smtClean="0"/>
              <a:t>Top 10 Tourist Countries Visiting Tanzania and Their Travel Companions</a:t>
            </a:r>
            <a:endParaRPr lang="en-US" sz="2000" dirty="0">
              <a:solidFill>
                <a:srgbClr val="2E7498"/>
              </a:solidFill>
              <a:latin typeface="Poppins"/>
              <a:ea typeface="Poppins"/>
              <a:cs typeface="Poppins"/>
              <a:sym typeface="Poppins"/>
            </a:endParaRPr>
          </a:p>
        </p:txBody>
      </p:sp>
      <p:sp>
        <p:nvSpPr>
          <p:cNvPr id="21" name="TextBox 10"/>
          <p:cNvSpPr txBox="1"/>
          <p:nvPr/>
        </p:nvSpPr>
        <p:spPr>
          <a:xfrm>
            <a:off x="4831069" y="3255589"/>
            <a:ext cx="6776731" cy="256480"/>
          </a:xfrm>
          <a:prstGeom prst="rect">
            <a:avLst/>
          </a:prstGeom>
        </p:spPr>
        <p:txBody>
          <a:bodyPr wrap="square" lIns="0" tIns="0" rIns="0" bIns="0" rtlCol="0" anchor="t">
            <a:spAutoFit/>
          </a:bodyPr>
          <a:lstStyle/>
          <a:p>
            <a:pPr algn="just">
              <a:lnSpc>
                <a:spcPts val="1960"/>
              </a:lnSpc>
            </a:pPr>
            <a:r>
              <a:rPr lang="en-GB" sz="2000" dirty="0" smtClean="0"/>
              <a:t>Highlights of Tourists' Most Impressive Experiences and Feedback</a:t>
            </a:r>
            <a:endParaRPr lang="en-US" sz="2000" dirty="0">
              <a:solidFill>
                <a:srgbClr val="2E7498"/>
              </a:solidFill>
              <a:latin typeface="Poppins"/>
              <a:ea typeface="Poppins"/>
              <a:cs typeface="Poppins"/>
              <a:sym typeface="Poppins"/>
            </a:endParaRPr>
          </a:p>
        </p:txBody>
      </p:sp>
      <p:sp>
        <p:nvSpPr>
          <p:cNvPr id="22" name="TextBox 10"/>
          <p:cNvSpPr txBox="1"/>
          <p:nvPr/>
        </p:nvSpPr>
        <p:spPr>
          <a:xfrm>
            <a:off x="4831066" y="3866250"/>
            <a:ext cx="6776731" cy="256480"/>
          </a:xfrm>
          <a:prstGeom prst="rect">
            <a:avLst/>
          </a:prstGeom>
        </p:spPr>
        <p:txBody>
          <a:bodyPr wrap="square" lIns="0" tIns="0" rIns="0" bIns="0" rtlCol="0" anchor="t">
            <a:spAutoFit/>
          </a:bodyPr>
          <a:lstStyle/>
          <a:p>
            <a:pPr algn="just">
              <a:lnSpc>
                <a:spcPts val="1960"/>
              </a:lnSpc>
            </a:pPr>
            <a:r>
              <a:rPr lang="en-US" sz="2000" dirty="0"/>
              <a:t>First Trip to Tanzania or Not</a:t>
            </a:r>
            <a:endParaRPr lang="en-US" sz="2000" dirty="0">
              <a:solidFill>
                <a:srgbClr val="2E7498"/>
              </a:solidFill>
              <a:latin typeface="Poppins"/>
              <a:ea typeface="Poppins"/>
              <a:cs typeface="Poppins"/>
              <a:sym typeface="Poppins"/>
            </a:endParaRPr>
          </a:p>
        </p:txBody>
      </p:sp>
      <p:sp>
        <p:nvSpPr>
          <p:cNvPr id="23" name="TextBox 10"/>
          <p:cNvSpPr txBox="1"/>
          <p:nvPr/>
        </p:nvSpPr>
        <p:spPr>
          <a:xfrm>
            <a:off x="4831065" y="4460880"/>
            <a:ext cx="6776731" cy="514564"/>
          </a:xfrm>
          <a:prstGeom prst="rect">
            <a:avLst/>
          </a:prstGeom>
        </p:spPr>
        <p:txBody>
          <a:bodyPr wrap="square" lIns="0" tIns="0" rIns="0" bIns="0" rtlCol="0" anchor="t">
            <a:spAutoFit/>
          </a:bodyPr>
          <a:lstStyle/>
          <a:p>
            <a:pPr algn="just">
              <a:lnSpc>
                <a:spcPts val="1960"/>
              </a:lnSpc>
            </a:pPr>
            <a:r>
              <a:rPr lang="en-GB" sz="2000" dirty="0" smtClean="0"/>
              <a:t>Tourists Information Sources for Learning About Tourism in Tanzania</a:t>
            </a:r>
            <a:endParaRPr lang="en-US" sz="2000" dirty="0">
              <a:solidFill>
                <a:srgbClr val="2E7498"/>
              </a:solidFill>
              <a:latin typeface="Poppins"/>
              <a:ea typeface="Poppins"/>
              <a:cs typeface="Poppins"/>
              <a:sym typeface="Poppins"/>
            </a:endParaRPr>
          </a:p>
        </p:txBody>
      </p:sp>
      <p:sp>
        <p:nvSpPr>
          <p:cNvPr id="26" name="TextBox 10"/>
          <p:cNvSpPr txBox="1"/>
          <p:nvPr/>
        </p:nvSpPr>
        <p:spPr>
          <a:xfrm>
            <a:off x="4831065" y="5268794"/>
            <a:ext cx="6776731" cy="256480"/>
          </a:xfrm>
          <a:prstGeom prst="rect">
            <a:avLst/>
          </a:prstGeom>
        </p:spPr>
        <p:txBody>
          <a:bodyPr wrap="square" lIns="0" tIns="0" rIns="0" bIns="0" rtlCol="0" anchor="t">
            <a:spAutoFit/>
          </a:bodyPr>
          <a:lstStyle/>
          <a:p>
            <a:pPr algn="just">
              <a:lnSpc>
                <a:spcPts val="1960"/>
              </a:lnSpc>
            </a:pPr>
            <a:r>
              <a:rPr lang="en-US" sz="2000" dirty="0" smtClean="0"/>
              <a:t>Conclusions and Recommendations </a:t>
            </a:r>
            <a:endParaRPr lang="en-US" sz="2000" dirty="0">
              <a:solidFill>
                <a:srgbClr val="2E7498"/>
              </a:solidFill>
              <a:latin typeface="Poppins"/>
              <a:ea typeface="Poppins"/>
              <a:cs typeface="Poppins"/>
              <a:sym typeface="Poppins"/>
            </a:endParaRPr>
          </a:p>
        </p:txBody>
      </p:sp>
    </p:spTree>
    <p:extLst>
      <p:ext uri="{BB962C8B-B14F-4D97-AF65-F5344CB8AC3E}">
        <p14:creationId xmlns:p14="http://schemas.microsoft.com/office/powerpoint/2010/main" val="72267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Clipping"/>
          <p:cNvPicPr>
            <a:picLocks noChangeAspect="1"/>
          </p:cNvPicPr>
          <p:nvPr/>
        </p:nvPicPr>
        <p:blipFill rotWithShape="1">
          <a:blip r:embed="rId2">
            <a:extLst>
              <a:ext uri="{28A0092B-C50C-407E-A947-70E740481C1C}">
                <a14:useLocalDpi xmlns:a14="http://schemas.microsoft.com/office/drawing/2010/main" val="0"/>
              </a:ext>
            </a:extLst>
          </a:blip>
          <a:srcRect l="889" r="2667" b="1155"/>
          <a:stretch/>
        </p:blipFill>
        <p:spPr>
          <a:xfrm>
            <a:off x="431800" y="713510"/>
            <a:ext cx="5788890" cy="5435600"/>
          </a:xfrm>
          <a:prstGeom prst="rect">
            <a:avLst/>
          </a:prstGeom>
        </p:spPr>
      </p:pic>
      <p:sp>
        <p:nvSpPr>
          <p:cNvPr id="18" name="TextBox 10"/>
          <p:cNvSpPr txBox="1"/>
          <p:nvPr/>
        </p:nvSpPr>
        <p:spPr>
          <a:xfrm>
            <a:off x="6220690" y="685800"/>
            <a:ext cx="5603009" cy="3718967"/>
          </a:xfrm>
          <a:prstGeom prst="rect">
            <a:avLst/>
          </a:prstGeom>
        </p:spPr>
        <p:txBody>
          <a:bodyPr wrap="square" lIns="0" tIns="0" rIns="0" bIns="0" rtlCol="0" anchor="t">
            <a:spAutoFit/>
          </a:bodyPr>
          <a:lstStyle/>
          <a:p>
            <a:pPr marL="342900" indent="-342900" algn="just">
              <a:lnSpc>
                <a:spcPts val="2940"/>
              </a:lnSpc>
              <a:buFont typeface="Wingdings" panose="05000000000000000000" pitchFamily="2" charset="2"/>
              <a:buChar char="Ø"/>
            </a:pPr>
            <a:r>
              <a:rPr lang="en-GB" sz="1600" b="1" dirty="0" smtClean="0"/>
              <a:t>Leisure and Holidays</a:t>
            </a:r>
            <a:r>
              <a:rPr lang="en-GB" sz="1600" dirty="0" smtClean="0"/>
              <a:t> dominate travel purposes for all age groups, indicating a strong preference for recreational travel. This preference is particularly high among younger adults (25-44 years).</a:t>
            </a:r>
          </a:p>
          <a:p>
            <a:pPr marL="342900" indent="-342900" algn="just">
              <a:lnSpc>
                <a:spcPts val="2940"/>
              </a:lnSpc>
              <a:buFont typeface="Wingdings" panose="05000000000000000000" pitchFamily="2" charset="2"/>
              <a:buChar char="Ø"/>
            </a:pPr>
            <a:r>
              <a:rPr lang="en-GB" sz="1600" b="1" dirty="0" smtClean="0"/>
              <a:t>Volunteering</a:t>
            </a:r>
            <a:r>
              <a:rPr lang="en-GB" sz="1600" dirty="0" smtClean="0"/>
              <a:t> and </a:t>
            </a:r>
            <a:r>
              <a:rPr lang="en-GB" sz="1600" b="1" dirty="0" smtClean="0"/>
              <a:t>Scientific and Academic</a:t>
            </a:r>
            <a:r>
              <a:rPr lang="en-GB" sz="1600" dirty="0" smtClean="0"/>
              <a:t> travel are minimal across all age groups, suggesting these purposes are less common overall.</a:t>
            </a:r>
          </a:p>
          <a:p>
            <a:pPr marL="342900" indent="-342900" algn="just">
              <a:lnSpc>
                <a:spcPts val="2940"/>
              </a:lnSpc>
              <a:buFont typeface="Wingdings" panose="05000000000000000000" pitchFamily="2" charset="2"/>
              <a:buChar char="Ø"/>
            </a:pPr>
            <a:r>
              <a:rPr lang="en-GB" sz="1600" b="1" dirty="0" smtClean="0"/>
              <a:t>Tailor Services to Age Demographics</a:t>
            </a:r>
            <a:r>
              <a:rPr lang="en-GB" sz="1600" dirty="0" smtClean="0"/>
              <a:t>: Recognize and adapt to the different travel needs and preferences across age groups to maximize engagement and satisfaction.</a:t>
            </a:r>
            <a:endParaRPr lang="en-US" sz="1600" dirty="0">
              <a:solidFill>
                <a:srgbClr val="2E7498"/>
              </a:solidFill>
              <a:latin typeface="Poppins"/>
              <a:ea typeface="Poppins"/>
              <a:cs typeface="Poppins"/>
              <a:sym typeface="Poppins"/>
            </a:endParaRPr>
          </a:p>
        </p:txBody>
      </p:sp>
    </p:spTree>
    <p:extLst>
      <p:ext uri="{BB962C8B-B14F-4D97-AF65-F5344CB8AC3E}">
        <p14:creationId xmlns:p14="http://schemas.microsoft.com/office/powerpoint/2010/main" val="418102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rotWithShape="1">
          <a:blip r:embed="rId2">
            <a:extLst>
              <a:ext uri="{28A0092B-C50C-407E-A947-70E740481C1C}">
                <a14:useLocalDpi xmlns:a14="http://schemas.microsoft.com/office/drawing/2010/main" val="0"/>
              </a:ext>
            </a:extLst>
          </a:blip>
          <a:srcRect l="1506" t="1607" r="3429" b="1212"/>
          <a:stretch/>
        </p:blipFill>
        <p:spPr>
          <a:xfrm>
            <a:off x="469899" y="355600"/>
            <a:ext cx="5994401" cy="3756000"/>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4318000"/>
            <a:ext cx="2527300" cy="1610732"/>
          </a:xfrm>
          <a:prstGeom prst="rect">
            <a:avLst/>
          </a:prstGeom>
        </p:spPr>
      </p:pic>
      <p:pic>
        <p:nvPicPr>
          <p:cNvPr id="4" name="Picture 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2200" y="4457700"/>
            <a:ext cx="2705100" cy="1471032"/>
          </a:xfrm>
          <a:prstGeom prst="rect">
            <a:avLst/>
          </a:prstGeom>
        </p:spPr>
      </p:pic>
      <p:sp>
        <p:nvSpPr>
          <p:cNvPr id="5" name="TextBox 4"/>
          <p:cNvSpPr txBox="1"/>
          <p:nvPr/>
        </p:nvSpPr>
        <p:spPr>
          <a:xfrm>
            <a:off x="1435100" y="5753100"/>
            <a:ext cx="952500" cy="369332"/>
          </a:xfrm>
          <a:prstGeom prst="rect">
            <a:avLst/>
          </a:prstGeom>
          <a:noFill/>
        </p:spPr>
        <p:txBody>
          <a:bodyPr wrap="square" rtlCol="0">
            <a:spAutoFit/>
          </a:bodyPr>
          <a:lstStyle/>
          <a:p>
            <a:r>
              <a:rPr lang="en-GB" dirty="0" smtClean="0"/>
              <a:t>Female</a:t>
            </a:r>
            <a:endParaRPr lang="en-US" dirty="0"/>
          </a:p>
        </p:txBody>
      </p:sp>
      <p:sp>
        <p:nvSpPr>
          <p:cNvPr id="6" name="TextBox 5"/>
          <p:cNvSpPr txBox="1"/>
          <p:nvPr/>
        </p:nvSpPr>
        <p:spPr>
          <a:xfrm>
            <a:off x="4660900" y="5765800"/>
            <a:ext cx="952500" cy="369332"/>
          </a:xfrm>
          <a:prstGeom prst="rect">
            <a:avLst/>
          </a:prstGeom>
          <a:noFill/>
        </p:spPr>
        <p:txBody>
          <a:bodyPr wrap="square" rtlCol="0">
            <a:spAutoFit/>
          </a:bodyPr>
          <a:lstStyle/>
          <a:p>
            <a:r>
              <a:rPr lang="en-GB" dirty="0" smtClean="0"/>
              <a:t>Male</a:t>
            </a:r>
            <a:endParaRPr lang="en-US" dirty="0"/>
          </a:p>
        </p:txBody>
      </p:sp>
      <p:sp>
        <p:nvSpPr>
          <p:cNvPr id="7" name="TextBox 6"/>
          <p:cNvSpPr txBox="1"/>
          <p:nvPr/>
        </p:nvSpPr>
        <p:spPr>
          <a:xfrm>
            <a:off x="6095999" y="668901"/>
            <a:ext cx="5985165" cy="4524315"/>
          </a:xfrm>
          <a:prstGeom prst="rect">
            <a:avLst/>
          </a:prstGeom>
          <a:noFill/>
        </p:spPr>
        <p:txBody>
          <a:bodyPr wrap="square" rtlCol="0">
            <a:spAutoFit/>
          </a:bodyPr>
          <a:lstStyle/>
          <a:p>
            <a:pPr marL="285750" indent="-285750">
              <a:buFont typeface="Wingdings" panose="05000000000000000000" pitchFamily="2" charset="2"/>
              <a:buChar char="Ø"/>
            </a:pPr>
            <a:r>
              <a:rPr lang="en-GB" b="1" dirty="0" smtClean="0"/>
              <a:t>25-44  Age Group </a:t>
            </a:r>
            <a:r>
              <a:rPr lang="en-GB" dirty="0" smtClean="0"/>
              <a:t> dominate traveller population of both genders into the country with approximately  </a:t>
            </a:r>
            <a:r>
              <a:rPr lang="en-GB" b="1" i="1" dirty="0" smtClean="0"/>
              <a:t>57.8% </a:t>
            </a:r>
            <a:r>
              <a:rPr lang="en-GB" dirty="0" smtClean="0"/>
              <a:t>of all traveller in the country.</a:t>
            </a:r>
          </a:p>
          <a:p>
            <a:endParaRPr lang="en-GB" dirty="0" smtClean="0"/>
          </a:p>
          <a:p>
            <a:pPr marL="285750" indent="-285750">
              <a:buFont typeface="Wingdings" panose="05000000000000000000" pitchFamily="2" charset="2"/>
              <a:buChar char="Ø"/>
            </a:pPr>
            <a:r>
              <a:rPr lang="en-GB" b="1" dirty="0" smtClean="0"/>
              <a:t>44-64 Age Group </a:t>
            </a:r>
            <a:r>
              <a:rPr lang="en-GB" dirty="0"/>
              <a:t>represents the second-largest segment of </a:t>
            </a:r>
            <a:r>
              <a:rPr lang="en-GB" dirty="0" smtClean="0"/>
              <a:t>travellers </a:t>
            </a:r>
            <a:r>
              <a:rPr lang="en-GB" dirty="0"/>
              <a:t>of both genders entering the country, accounting for approximately </a:t>
            </a:r>
            <a:r>
              <a:rPr lang="en-GB" b="1" i="1" dirty="0"/>
              <a:t>36.85%</a:t>
            </a:r>
            <a:r>
              <a:rPr lang="en-GB" dirty="0"/>
              <a:t> of all </a:t>
            </a:r>
            <a:r>
              <a:rPr lang="en-GB" dirty="0" smtClean="0"/>
              <a:t>travellers.</a:t>
            </a:r>
          </a:p>
          <a:p>
            <a:endParaRPr lang="en-GB" dirty="0" smtClean="0"/>
          </a:p>
          <a:p>
            <a:pPr marL="285750" indent="-285750">
              <a:buFont typeface="Wingdings" panose="05000000000000000000" pitchFamily="2" charset="2"/>
              <a:buChar char="Ø"/>
            </a:pPr>
            <a:r>
              <a:rPr lang="en-GB" b="1" dirty="0" smtClean="0"/>
              <a:t>65</a:t>
            </a:r>
            <a:r>
              <a:rPr lang="en-GB" b="1" dirty="0"/>
              <a:t>+ </a:t>
            </a:r>
            <a:r>
              <a:rPr lang="en-GB" b="1" dirty="0" smtClean="0"/>
              <a:t>Age Group </a:t>
            </a:r>
            <a:r>
              <a:rPr lang="en-GB" dirty="0"/>
              <a:t>represents the smallest proportion of </a:t>
            </a:r>
            <a:r>
              <a:rPr lang="en-GB" dirty="0" smtClean="0"/>
              <a:t>travellers </a:t>
            </a:r>
            <a:r>
              <a:rPr lang="en-GB" dirty="0"/>
              <a:t>of both genders entering the country, accounting for approximately </a:t>
            </a:r>
            <a:r>
              <a:rPr lang="en-GB" b="1" i="1" dirty="0"/>
              <a:t>5.37% </a:t>
            </a:r>
            <a:r>
              <a:rPr lang="en-GB" dirty="0"/>
              <a:t>of all </a:t>
            </a:r>
            <a:r>
              <a:rPr lang="en-GB" dirty="0" smtClean="0"/>
              <a:t>travellers.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There is no significant difference between the genders of </a:t>
            </a:r>
            <a:r>
              <a:rPr lang="en-GB" dirty="0" smtClean="0"/>
              <a:t>travellers</a:t>
            </a:r>
            <a:r>
              <a:rPr lang="en-GB" dirty="0"/>
              <a:t>, </a:t>
            </a:r>
            <a:r>
              <a:rPr lang="en-GB" dirty="0" smtClean="0"/>
              <a:t>where the female made up to 45.64% of the tourist while the male made up to 54.35% </a:t>
            </a:r>
            <a:r>
              <a:rPr lang="en-GB" smtClean="0"/>
              <a:t>of tourist.</a:t>
            </a: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37829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l="884" t="7659" r="843" b="980"/>
          <a:stretch/>
        </p:blipFill>
        <p:spPr>
          <a:xfrm>
            <a:off x="415635" y="330926"/>
            <a:ext cx="11042074" cy="4059383"/>
          </a:xfrm>
          <a:prstGeom prst="rect">
            <a:avLst/>
          </a:prstGeom>
        </p:spPr>
      </p:pic>
      <p:sp>
        <p:nvSpPr>
          <p:cNvPr id="18" name="TextBox 10"/>
          <p:cNvSpPr txBox="1"/>
          <p:nvPr/>
        </p:nvSpPr>
        <p:spPr>
          <a:xfrm>
            <a:off x="117762" y="4266401"/>
            <a:ext cx="11637819" cy="2975173"/>
          </a:xfrm>
          <a:prstGeom prst="rect">
            <a:avLst/>
          </a:prstGeom>
        </p:spPr>
        <p:txBody>
          <a:bodyPr wrap="square" lIns="0" tIns="0" rIns="0" bIns="0" rtlCol="0" anchor="t">
            <a:spAutoFit/>
          </a:bodyPr>
          <a:lstStyle/>
          <a:p>
            <a:pPr marL="342900" indent="-342900" algn="just">
              <a:lnSpc>
                <a:spcPts val="2940"/>
              </a:lnSpc>
              <a:buFont typeface="Wingdings" panose="05000000000000000000" pitchFamily="2" charset="2"/>
              <a:buChar char="Ø"/>
            </a:pPr>
            <a:r>
              <a:rPr lang="en-GB" sz="1600" dirty="0" smtClean="0"/>
              <a:t>The </a:t>
            </a:r>
            <a:r>
              <a:rPr lang="en-GB" sz="1600" b="1" dirty="0" smtClean="0"/>
              <a:t>United States</a:t>
            </a:r>
            <a:r>
              <a:rPr lang="en-GB" sz="1600" dirty="0" smtClean="0"/>
              <a:t> shows high number of traveller from the top 10 tourist country to Tanzania</a:t>
            </a:r>
          </a:p>
          <a:p>
            <a:pPr marL="342900" indent="-342900" algn="just">
              <a:lnSpc>
                <a:spcPts val="2940"/>
              </a:lnSpc>
              <a:buFont typeface="Wingdings" panose="05000000000000000000" pitchFamily="2" charset="2"/>
              <a:buChar char="Ø"/>
            </a:pPr>
            <a:r>
              <a:rPr lang="en-GB" sz="1600" b="1" dirty="0" smtClean="0"/>
              <a:t>Italy</a:t>
            </a:r>
            <a:r>
              <a:rPr lang="en-GB" sz="1600" dirty="0" smtClean="0"/>
              <a:t> </a:t>
            </a:r>
            <a:r>
              <a:rPr lang="en-GB" sz="1600" dirty="0"/>
              <a:t>and the </a:t>
            </a:r>
            <a:r>
              <a:rPr lang="en-GB" sz="1600" b="1" dirty="0"/>
              <a:t>United States</a:t>
            </a:r>
            <a:r>
              <a:rPr lang="en-GB" sz="1600" dirty="0"/>
              <a:t> are the top countries where </a:t>
            </a:r>
            <a:r>
              <a:rPr lang="en-GB" sz="1600" dirty="0" smtClean="0"/>
              <a:t>travellers </a:t>
            </a:r>
            <a:r>
              <a:rPr lang="en-GB" sz="1600" dirty="0"/>
              <a:t>frequently visit with a spouse. Italy leads with 69 counts, followed by the USA with 59 </a:t>
            </a:r>
            <a:r>
              <a:rPr lang="en-GB" sz="1600" dirty="0" smtClean="0"/>
              <a:t>counts</a:t>
            </a:r>
          </a:p>
          <a:p>
            <a:pPr marL="342900" indent="-342900" algn="just">
              <a:lnSpc>
                <a:spcPts val="2940"/>
              </a:lnSpc>
              <a:buFont typeface="Wingdings" panose="05000000000000000000" pitchFamily="2" charset="2"/>
              <a:buChar char="Ø"/>
            </a:pPr>
            <a:r>
              <a:rPr lang="en-GB" sz="1600" b="1" dirty="0"/>
              <a:t>Zimbabwe</a:t>
            </a:r>
            <a:r>
              <a:rPr lang="en-GB" sz="1600" dirty="0"/>
              <a:t> has the highest number of solo </a:t>
            </a:r>
            <a:r>
              <a:rPr lang="en-GB" sz="1600" dirty="0" smtClean="0"/>
              <a:t>travellers </a:t>
            </a:r>
            <a:r>
              <a:rPr lang="en-GB" sz="1600" dirty="0"/>
              <a:t>at 52, followed by the </a:t>
            </a:r>
            <a:r>
              <a:rPr lang="en-GB" sz="1600" b="1" dirty="0"/>
              <a:t>United States</a:t>
            </a:r>
            <a:r>
              <a:rPr lang="en-GB" sz="1600" dirty="0"/>
              <a:t> with 41 solo </a:t>
            </a:r>
            <a:r>
              <a:rPr lang="en-GB" sz="1600" dirty="0" smtClean="0"/>
              <a:t>travellers</a:t>
            </a:r>
          </a:p>
          <a:p>
            <a:pPr marL="342900" indent="-342900" algn="just">
              <a:lnSpc>
                <a:spcPts val="2940"/>
              </a:lnSpc>
              <a:buFont typeface="Wingdings" panose="05000000000000000000" pitchFamily="2" charset="2"/>
              <a:buChar char="Ø"/>
            </a:pPr>
            <a:r>
              <a:rPr lang="en-GB" sz="1600" b="1" dirty="0"/>
              <a:t>The United States</a:t>
            </a:r>
            <a:r>
              <a:rPr lang="en-GB" sz="1600" dirty="0"/>
              <a:t> leads with 36 counts, followed closely by </a:t>
            </a:r>
            <a:r>
              <a:rPr lang="en-GB" sz="1600" b="1" dirty="0"/>
              <a:t>Italy</a:t>
            </a:r>
            <a:r>
              <a:rPr lang="en-GB" sz="1600" dirty="0"/>
              <a:t> with 35 </a:t>
            </a:r>
            <a:r>
              <a:rPr lang="en-GB" sz="1600" dirty="0" smtClean="0"/>
              <a:t>counts, while </a:t>
            </a:r>
            <a:r>
              <a:rPr lang="en-GB" sz="1600" b="1" dirty="0"/>
              <a:t>Zimbabwe</a:t>
            </a:r>
            <a:r>
              <a:rPr lang="en-GB" sz="1600" dirty="0"/>
              <a:t> and </a:t>
            </a:r>
            <a:r>
              <a:rPr lang="en-GB" sz="1600" b="1" dirty="0"/>
              <a:t>South Africa</a:t>
            </a:r>
            <a:r>
              <a:rPr lang="en-GB" sz="1600" dirty="0"/>
              <a:t> also show a significant number of </a:t>
            </a:r>
            <a:r>
              <a:rPr lang="en-GB" sz="1600" dirty="0" smtClean="0"/>
              <a:t>travellers </a:t>
            </a:r>
            <a:r>
              <a:rPr lang="en-GB" sz="1600" dirty="0"/>
              <a:t>visiting with </a:t>
            </a:r>
            <a:r>
              <a:rPr lang="en-GB" sz="1600" dirty="0" smtClean="0"/>
              <a:t>friends/relatives</a:t>
            </a:r>
          </a:p>
          <a:p>
            <a:pPr algn="just">
              <a:lnSpc>
                <a:spcPts val="2940"/>
              </a:lnSpc>
            </a:pPr>
            <a:endParaRPr lang="en-GB" sz="1600" dirty="0" smtClean="0"/>
          </a:p>
          <a:p>
            <a:pPr marL="342900" indent="-342900" algn="just">
              <a:lnSpc>
                <a:spcPts val="2940"/>
              </a:lnSpc>
              <a:buFont typeface="Wingdings" panose="05000000000000000000" pitchFamily="2" charset="2"/>
              <a:buChar char="Ø"/>
            </a:pPr>
            <a:endParaRPr lang="en-US" sz="1600" dirty="0">
              <a:solidFill>
                <a:srgbClr val="2E7498"/>
              </a:solidFill>
              <a:latin typeface="Poppins"/>
              <a:ea typeface="Poppins"/>
              <a:cs typeface="Poppins"/>
              <a:sym typeface="Poppins"/>
            </a:endParaRPr>
          </a:p>
        </p:txBody>
      </p:sp>
    </p:spTree>
    <p:extLst>
      <p:ext uri="{BB962C8B-B14F-4D97-AF65-F5344CB8AC3E}">
        <p14:creationId xmlns:p14="http://schemas.microsoft.com/office/powerpoint/2010/main" val="193627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5" y="623455"/>
            <a:ext cx="5935471" cy="3906981"/>
          </a:xfrm>
          <a:prstGeom prst="rect">
            <a:avLst/>
          </a:prstGeom>
        </p:spPr>
      </p:pic>
      <p:sp>
        <p:nvSpPr>
          <p:cNvPr id="3" name="TextBox 2"/>
          <p:cNvSpPr txBox="1"/>
          <p:nvPr/>
        </p:nvSpPr>
        <p:spPr>
          <a:xfrm>
            <a:off x="2309491" y="3620234"/>
            <a:ext cx="702527" cy="369332"/>
          </a:xfrm>
          <a:prstGeom prst="rect">
            <a:avLst/>
          </a:prstGeom>
          <a:noFill/>
        </p:spPr>
        <p:txBody>
          <a:bodyPr wrap="square" rtlCol="0">
            <a:spAutoFit/>
          </a:bodyPr>
          <a:lstStyle/>
          <a:p>
            <a:r>
              <a:rPr lang="en-GB" dirty="0" smtClean="0">
                <a:solidFill>
                  <a:schemeClr val="bg1"/>
                </a:solidFill>
              </a:rPr>
              <a:t>890</a:t>
            </a:r>
            <a:endParaRPr lang="en-US" dirty="0">
              <a:solidFill>
                <a:schemeClr val="bg1"/>
              </a:solidFill>
            </a:endParaRPr>
          </a:p>
        </p:txBody>
      </p:sp>
      <p:sp>
        <p:nvSpPr>
          <p:cNvPr id="4" name="TextBox 3"/>
          <p:cNvSpPr txBox="1"/>
          <p:nvPr/>
        </p:nvSpPr>
        <p:spPr>
          <a:xfrm>
            <a:off x="4609509" y="2776372"/>
            <a:ext cx="702527" cy="369332"/>
          </a:xfrm>
          <a:prstGeom prst="rect">
            <a:avLst/>
          </a:prstGeom>
          <a:noFill/>
        </p:spPr>
        <p:txBody>
          <a:bodyPr wrap="square" rtlCol="0">
            <a:spAutoFit/>
          </a:bodyPr>
          <a:lstStyle/>
          <a:p>
            <a:r>
              <a:rPr lang="en-GB" dirty="0" smtClean="0">
                <a:solidFill>
                  <a:schemeClr val="bg1"/>
                </a:solidFill>
              </a:rPr>
              <a:t>726</a:t>
            </a:r>
            <a:endParaRPr lang="en-US" dirty="0">
              <a:solidFill>
                <a:schemeClr val="bg1"/>
              </a:solidFill>
            </a:endParaRPr>
          </a:p>
        </p:txBody>
      </p:sp>
      <p:sp>
        <p:nvSpPr>
          <p:cNvPr id="5" name="TextBox 4"/>
          <p:cNvSpPr txBox="1"/>
          <p:nvPr/>
        </p:nvSpPr>
        <p:spPr>
          <a:xfrm>
            <a:off x="712328" y="2776372"/>
            <a:ext cx="702527" cy="369332"/>
          </a:xfrm>
          <a:prstGeom prst="rect">
            <a:avLst/>
          </a:prstGeom>
          <a:noFill/>
        </p:spPr>
        <p:txBody>
          <a:bodyPr wrap="square" rtlCol="0">
            <a:spAutoFit/>
          </a:bodyPr>
          <a:lstStyle/>
          <a:p>
            <a:r>
              <a:rPr lang="en-GB" dirty="0">
                <a:solidFill>
                  <a:schemeClr val="bg1"/>
                </a:solidFill>
              </a:rPr>
              <a:t>3</a:t>
            </a:r>
            <a:r>
              <a:rPr lang="en-GB" dirty="0" smtClean="0">
                <a:solidFill>
                  <a:schemeClr val="bg1"/>
                </a:solidFill>
              </a:rPr>
              <a:t>03</a:t>
            </a:r>
            <a:endParaRPr lang="en-US" dirty="0">
              <a:solidFill>
                <a:schemeClr val="bg1"/>
              </a:solidFill>
            </a:endParaRPr>
          </a:p>
        </p:txBody>
      </p:sp>
      <p:sp>
        <p:nvSpPr>
          <p:cNvPr id="6" name="TextBox 5"/>
          <p:cNvSpPr txBox="1"/>
          <p:nvPr/>
        </p:nvSpPr>
        <p:spPr>
          <a:xfrm>
            <a:off x="2867686" y="2255007"/>
            <a:ext cx="702527" cy="369332"/>
          </a:xfrm>
          <a:prstGeom prst="rect">
            <a:avLst/>
          </a:prstGeom>
          <a:noFill/>
        </p:spPr>
        <p:txBody>
          <a:bodyPr wrap="square" rtlCol="0">
            <a:spAutoFit/>
          </a:bodyPr>
          <a:lstStyle/>
          <a:p>
            <a:r>
              <a:rPr lang="en-GB" dirty="0" smtClean="0">
                <a:solidFill>
                  <a:schemeClr val="bg1"/>
                </a:solidFill>
              </a:rPr>
              <a:t>133</a:t>
            </a:r>
            <a:endParaRPr lang="en-US" dirty="0">
              <a:solidFill>
                <a:schemeClr val="bg1"/>
              </a:solidFill>
            </a:endParaRPr>
          </a:p>
        </p:txBody>
      </p:sp>
      <p:sp>
        <p:nvSpPr>
          <p:cNvPr id="7" name="TextBox 6"/>
          <p:cNvSpPr txBox="1"/>
          <p:nvPr/>
        </p:nvSpPr>
        <p:spPr>
          <a:xfrm>
            <a:off x="3744001" y="1387591"/>
            <a:ext cx="702527" cy="369332"/>
          </a:xfrm>
          <a:prstGeom prst="rect">
            <a:avLst/>
          </a:prstGeom>
          <a:noFill/>
        </p:spPr>
        <p:txBody>
          <a:bodyPr wrap="square" rtlCol="0">
            <a:spAutoFit/>
          </a:bodyPr>
          <a:lstStyle/>
          <a:p>
            <a:r>
              <a:rPr lang="en-GB" dirty="0" smtClean="0">
                <a:solidFill>
                  <a:schemeClr val="bg1"/>
                </a:solidFill>
              </a:rPr>
              <a:t>462</a:t>
            </a:r>
            <a:endParaRPr lang="en-US" dirty="0">
              <a:solidFill>
                <a:schemeClr val="bg1"/>
              </a:solidFill>
            </a:endParaRPr>
          </a:p>
        </p:txBody>
      </p:sp>
      <p:sp>
        <p:nvSpPr>
          <p:cNvPr id="8" name="TextBox 7"/>
          <p:cNvSpPr txBox="1"/>
          <p:nvPr/>
        </p:nvSpPr>
        <p:spPr>
          <a:xfrm>
            <a:off x="2399062" y="1566616"/>
            <a:ext cx="702527" cy="369332"/>
          </a:xfrm>
          <a:prstGeom prst="rect">
            <a:avLst/>
          </a:prstGeom>
          <a:noFill/>
        </p:spPr>
        <p:txBody>
          <a:bodyPr wrap="square" rtlCol="0">
            <a:spAutoFit/>
          </a:bodyPr>
          <a:lstStyle/>
          <a:p>
            <a:r>
              <a:rPr lang="en-GB" dirty="0" smtClean="0">
                <a:solidFill>
                  <a:schemeClr val="bg1"/>
                </a:solidFill>
              </a:rPr>
              <a:t>144</a:t>
            </a:r>
            <a:endParaRPr lang="en-US" dirty="0">
              <a:solidFill>
                <a:schemeClr val="bg1"/>
              </a:solidFill>
            </a:endParaRPr>
          </a:p>
        </p:txBody>
      </p:sp>
      <p:sp>
        <p:nvSpPr>
          <p:cNvPr id="11" name="TextBox 10"/>
          <p:cNvSpPr txBox="1"/>
          <p:nvPr/>
        </p:nvSpPr>
        <p:spPr>
          <a:xfrm>
            <a:off x="1873931" y="2180705"/>
            <a:ext cx="702527" cy="369332"/>
          </a:xfrm>
          <a:prstGeom prst="rect">
            <a:avLst/>
          </a:prstGeom>
          <a:noFill/>
        </p:spPr>
        <p:txBody>
          <a:bodyPr wrap="square" rtlCol="0">
            <a:spAutoFit/>
          </a:bodyPr>
          <a:lstStyle/>
          <a:p>
            <a:r>
              <a:rPr lang="en-GB" dirty="0" smtClean="0">
                <a:solidFill>
                  <a:schemeClr val="bg1"/>
                </a:solidFill>
              </a:rPr>
              <a:t>167</a:t>
            </a:r>
            <a:endParaRPr lang="en-US" dirty="0">
              <a:solidFill>
                <a:schemeClr val="bg1"/>
              </a:solidFill>
            </a:endParaRPr>
          </a:p>
        </p:txBody>
      </p:sp>
      <p:sp>
        <p:nvSpPr>
          <p:cNvPr id="16" name="TextBox 15"/>
          <p:cNvSpPr txBox="1"/>
          <p:nvPr/>
        </p:nvSpPr>
        <p:spPr>
          <a:xfrm>
            <a:off x="1756650" y="1794424"/>
            <a:ext cx="1218189" cy="492443"/>
          </a:xfrm>
          <a:prstGeom prst="rect">
            <a:avLst/>
          </a:prstGeom>
          <a:noFill/>
        </p:spPr>
        <p:txBody>
          <a:bodyPr wrap="square" rtlCol="0">
            <a:spAutoFit/>
          </a:bodyPr>
          <a:lstStyle/>
          <a:p>
            <a:r>
              <a:rPr lang="en-GB" sz="1300" dirty="0" smtClean="0"/>
              <a:t>Historical</a:t>
            </a:r>
          </a:p>
          <a:p>
            <a:r>
              <a:rPr lang="en-GB" sz="1300" dirty="0" smtClean="0"/>
              <a:t>Exploration</a:t>
            </a:r>
            <a:endParaRPr lang="en-US" sz="1300" dirty="0"/>
          </a:p>
        </p:txBody>
      </p:sp>
      <p:pic>
        <p:nvPicPr>
          <p:cNvPr id="17" name="Picture 16" descr="Screen Clipping"/>
          <p:cNvPicPr>
            <a:picLocks noChangeAspect="1"/>
          </p:cNvPicPr>
          <p:nvPr/>
        </p:nvPicPr>
        <p:blipFill rotWithShape="1">
          <a:blip r:embed="rId3">
            <a:extLst>
              <a:ext uri="{28A0092B-C50C-407E-A947-70E740481C1C}">
                <a14:useLocalDpi xmlns:a14="http://schemas.microsoft.com/office/drawing/2010/main" val="0"/>
              </a:ext>
            </a:extLst>
          </a:blip>
          <a:srcRect l="1871" t="17535" r="1736" b="2203"/>
          <a:stretch/>
        </p:blipFill>
        <p:spPr>
          <a:xfrm>
            <a:off x="6504804" y="623454"/>
            <a:ext cx="5368541" cy="3906981"/>
          </a:xfrm>
          <a:prstGeom prst="rect">
            <a:avLst/>
          </a:prstGeom>
        </p:spPr>
      </p:pic>
      <p:sp>
        <p:nvSpPr>
          <p:cNvPr id="26" name="TextBox 25"/>
          <p:cNvSpPr txBox="1"/>
          <p:nvPr/>
        </p:nvSpPr>
        <p:spPr>
          <a:xfrm>
            <a:off x="133854" y="4451361"/>
            <a:ext cx="5935470" cy="2185214"/>
          </a:xfrm>
          <a:prstGeom prst="rect">
            <a:avLst/>
          </a:prstGeom>
          <a:noFill/>
        </p:spPr>
        <p:txBody>
          <a:bodyPr wrap="square" rtlCol="0">
            <a:spAutoFit/>
          </a:bodyPr>
          <a:lstStyle/>
          <a:p>
            <a:pPr marL="285750" indent="-285750">
              <a:buFont typeface="Wingdings" panose="05000000000000000000" pitchFamily="2" charset="2"/>
              <a:buChar char="Ø"/>
            </a:pPr>
            <a:r>
              <a:rPr lang="en-GB" sz="1700" dirty="0"/>
              <a:t>The most remarkable aspect of tourists' experiences in </a:t>
            </a:r>
            <a:r>
              <a:rPr lang="en-GB" sz="1700" dirty="0" smtClean="0"/>
              <a:t>Tanzania, </a:t>
            </a:r>
            <a:r>
              <a:rPr lang="en-GB" sz="1700" dirty="0"/>
              <a:t>revealing that only 4.7% of visitors rated their overall experience as excellent, making it the least impressive among various factors. In contrast, </a:t>
            </a:r>
            <a:r>
              <a:rPr lang="en-GB" sz="1700" dirty="0" smtClean="0"/>
              <a:t>tourists found </a:t>
            </a:r>
            <a:r>
              <a:rPr lang="en-GB" sz="1700" dirty="0"/>
              <a:t>the people of Tanzania to be friendly, with this aspect being the most impressive experience for 31.5% of visitors. The second most impressive experience was Tanzania's wildlife, which was highlighted by 25.7% of tourists</a:t>
            </a:r>
            <a:r>
              <a:rPr lang="en-GB" sz="1700" dirty="0" smtClean="0"/>
              <a:t>.</a:t>
            </a:r>
            <a:endParaRPr lang="en-US" dirty="0" smtClean="0"/>
          </a:p>
        </p:txBody>
      </p:sp>
      <p:sp>
        <p:nvSpPr>
          <p:cNvPr id="18" name="TextBox 17"/>
          <p:cNvSpPr txBox="1"/>
          <p:nvPr/>
        </p:nvSpPr>
        <p:spPr>
          <a:xfrm>
            <a:off x="6192200" y="4530435"/>
            <a:ext cx="5681145" cy="1661993"/>
          </a:xfrm>
          <a:prstGeom prst="rect">
            <a:avLst/>
          </a:prstGeom>
          <a:noFill/>
        </p:spPr>
        <p:txBody>
          <a:bodyPr wrap="square" rtlCol="0">
            <a:spAutoFit/>
          </a:bodyPr>
          <a:lstStyle/>
          <a:p>
            <a:endParaRPr lang="en-GB" sz="1700" dirty="0"/>
          </a:p>
          <a:p>
            <a:pPr marL="285750" indent="-285750">
              <a:buFont typeface="Wingdings" panose="05000000000000000000" pitchFamily="2" charset="2"/>
              <a:buChar char="Ø"/>
            </a:pPr>
            <a:r>
              <a:rPr lang="en-GB" sz="1700" dirty="0"/>
              <a:t>The low overall experience reported by most tourists is believed to be a key reason for the low return rate among visitors to Tanzania. Data indicates that only 32% of tourists have visited Tanzania before, while a significant 68% are first-time visitors to the country.</a:t>
            </a:r>
            <a:endParaRPr lang="en-GB" sz="1700" dirty="0" smtClean="0"/>
          </a:p>
        </p:txBody>
      </p:sp>
      <p:sp>
        <p:nvSpPr>
          <p:cNvPr id="20" name="TextBox 5"/>
          <p:cNvSpPr txBox="1"/>
          <p:nvPr/>
        </p:nvSpPr>
        <p:spPr>
          <a:xfrm>
            <a:off x="7103583" y="-223977"/>
            <a:ext cx="5345571" cy="936154"/>
          </a:xfrm>
          <a:prstGeom prst="rect">
            <a:avLst/>
          </a:prstGeom>
        </p:spPr>
        <p:txBody>
          <a:bodyPr lIns="0" tIns="0" rIns="0" bIns="0" rtlCol="0" anchor="t">
            <a:spAutoFit/>
          </a:bodyPr>
          <a:lstStyle/>
          <a:p>
            <a:pPr>
              <a:lnSpc>
                <a:spcPts val="7294"/>
              </a:lnSpc>
            </a:pPr>
            <a:r>
              <a:rPr lang="en-GB" sz="2400" dirty="0" smtClean="0">
                <a:solidFill>
                  <a:srgbClr val="2E7498"/>
                </a:solidFill>
                <a:latin typeface="Paalalabas Wide"/>
                <a:ea typeface="Paalalabas Wide"/>
                <a:cs typeface="Paalalabas Wide"/>
                <a:sym typeface="Paalalabas Wide"/>
              </a:rPr>
              <a:t>First Trip to Tanzania</a:t>
            </a:r>
            <a:endParaRPr lang="en-US" sz="2400" dirty="0">
              <a:solidFill>
                <a:srgbClr val="2E7498"/>
              </a:solidFill>
              <a:latin typeface="Paalalabas Wide"/>
              <a:ea typeface="Paalalabas Wide"/>
              <a:cs typeface="Paalalabas Wide"/>
              <a:sym typeface="Paalalabas Wide"/>
            </a:endParaRPr>
          </a:p>
        </p:txBody>
      </p:sp>
      <p:sp>
        <p:nvSpPr>
          <p:cNvPr id="21" name="TextBox 5"/>
          <p:cNvSpPr txBox="1"/>
          <p:nvPr/>
        </p:nvSpPr>
        <p:spPr>
          <a:xfrm>
            <a:off x="133854" y="-223977"/>
            <a:ext cx="6340697" cy="772263"/>
          </a:xfrm>
          <a:prstGeom prst="rect">
            <a:avLst/>
          </a:prstGeom>
        </p:spPr>
        <p:txBody>
          <a:bodyPr wrap="square" lIns="0" tIns="0" rIns="0" bIns="0" rtlCol="0" anchor="t">
            <a:spAutoFit/>
          </a:bodyPr>
          <a:lstStyle/>
          <a:p>
            <a:pPr>
              <a:lnSpc>
                <a:spcPts val="7294"/>
              </a:lnSpc>
            </a:pPr>
            <a:r>
              <a:rPr lang="en-GB" sz="2400" dirty="0" smtClean="0">
                <a:solidFill>
                  <a:schemeClr val="accent1">
                    <a:lumMod val="75000"/>
                  </a:schemeClr>
                </a:solidFill>
                <a:latin typeface="Paalalabas Wide"/>
                <a:ea typeface="Paalalabas Wide"/>
                <a:cs typeface="Paalalabas Wide"/>
                <a:sym typeface="Paalalabas Wide"/>
              </a:rPr>
              <a:t>Tourist Most Impressive Experiences</a:t>
            </a:r>
            <a:endParaRPr lang="en-US" sz="2400" dirty="0">
              <a:solidFill>
                <a:schemeClr val="accent1">
                  <a:lumMod val="75000"/>
                </a:schemeClr>
              </a:solidFill>
              <a:latin typeface="Paalalabas Wide"/>
              <a:ea typeface="Paalalabas Wide"/>
              <a:cs typeface="Paalalabas Wide"/>
              <a:sym typeface="Paalalabas Wide"/>
            </a:endParaRPr>
          </a:p>
        </p:txBody>
      </p:sp>
    </p:spTree>
    <p:extLst>
      <p:ext uri="{BB962C8B-B14F-4D97-AF65-F5344CB8AC3E}">
        <p14:creationId xmlns:p14="http://schemas.microsoft.com/office/powerpoint/2010/main" val="397271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74" y="849010"/>
            <a:ext cx="6040580" cy="5440953"/>
          </a:xfrm>
          <a:prstGeom prst="rect">
            <a:avLst/>
          </a:prstGeom>
        </p:spPr>
      </p:pic>
      <p:sp>
        <p:nvSpPr>
          <p:cNvPr id="3" name="TextBox 2"/>
          <p:cNvSpPr txBox="1"/>
          <p:nvPr/>
        </p:nvSpPr>
        <p:spPr>
          <a:xfrm>
            <a:off x="6607141" y="849011"/>
            <a:ext cx="5510980" cy="6186309"/>
          </a:xfrm>
          <a:prstGeom prst="rect">
            <a:avLst/>
          </a:prstGeom>
          <a:noFill/>
        </p:spPr>
        <p:txBody>
          <a:bodyPr wrap="square" rtlCol="0">
            <a:spAutoFit/>
          </a:bodyPr>
          <a:lstStyle/>
          <a:p>
            <a:pPr marL="285750" indent="-285750">
              <a:buFont typeface="Wingdings" panose="05000000000000000000" pitchFamily="2" charset="2"/>
              <a:buChar char="Ø"/>
            </a:pPr>
            <a:r>
              <a:rPr lang="en-GB" dirty="0"/>
              <a:t>It was found that nearly half (49.3%) of tourists in Tanzania became aware of the country's tourism opportunities through travel agents and tour operators. This indicates that many tourists prefer to consult travel experts, such as agents or operators, before planning their trips to ensure they have an enjoyable experience tailored to their travel purposes</a:t>
            </a:r>
            <a:r>
              <a:rPr lang="en-GB" dirty="0" smtClean="0"/>
              <a:t>.</a:t>
            </a:r>
          </a:p>
          <a:p>
            <a:pPr marL="285750" indent="-285750">
              <a:buFont typeface="Wingdings" panose="05000000000000000000" pitchFamily="2" charset="2"/>
              <a:buChar char="Ø"/>
            </a:pPr>
            <a:endParaRPr lang="en-GB" dirty="0" smtClean="0"/>
          </a:p>
          <a:p>
            <a:pPr marL="285750" indent="-285750">
              <a:buFont typeface="Wingdings" panose="05000000000000000000" pitchFamily="2" charset="2"/>
              <a:buChar char="Ø"/>
            </a:pPr>
            <a:r>
              <a:rPr lang="en-GB" dirty="0"/>
              <a:t>It was found that the second-largest group of tourists in Tanzania, accounting for 29.6%, learned about the country’s tourism through friends, family, and close acquaintances who </a:t>
            </a:r>
            <a:r>
              <a:rPr lang="en-GB"/>
              <a:t>had </a:t>
            </a:r>
            <a:r>
              <a:rPr lang="en-GB" smtClean="0"/>
              <a:t>first-hand </a:t>
            </a:r>
            <a:r>
              <a:rPr lang="en-GB" dirty="0"/>
              <a:t>experience or heard about it. This underscores the importance of ensuring that tourists in Tanzania have a great experience, encouraging them to return and recommend the destination to their close circles</a:t>
            </a:r>
            <a:r>
              <a:rPr lang="en-GB" dirty="0" smtClean="0"/>
              <a:t>.</a:t>
            </a:r>
          </a:p>
          <a:p>
            <a:endParaRPr lang="en-GB" dirty="0" smtClean="0"/>
          </a:p>
          <a:p>
            <a:pPr marL="285750" indent="-285750">
              <a:buFont typeface="Wingdings" panose="05000000000000000000" pitchFamily="2" charset="2"/>
              <a:buChar char="Ø"/>
            </a:pPr>
            <a:r>
              <a:rPr lang="en-GB" dirty="0"/>
              <a:t>All other sources of awareness for Tanzania tourism collectively accounted for 21.1%, making them the least effective</a:t>
            </a:r>
            <a:r>
              <a:rPr lang="en-GB" dirty="0" smtClean="0"/>
              <a:t>.</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US" dirty="0"/>
          </a:p>
        </p:txBody>
      </p:sp>
      <p:sp>
        <p:nvSpPr>
          <p:cNvPr id="4" name="TextBox 3"/>
          <p:cNvSpPr txBox="1"/>
          <p:nvPr/>
        </p:nvSpPr>
        <p:spPr>
          <a:xfrm>
            <a:off x="717395" y="1354704"/>
            <a:ext cx="747132" cy="338554"/>
          </a:xfrm>
          <a:prstGeom prst="rect">
            <a:avLst/>
          </a:prstGeom>
          <a:noFill/>
        </p:spPr>
        <p:txBody>
          <a:bodyPr wrap="square" rtlCol="0">
            <a:spAutoFit/>
          </a:bodyPr>
          <a:lstStyle/>
          <a:p>
            <a:r>
              <a:rPr lang="en-GB" sz="1600" dirty="0" smtClean="0">
                <a:solidFill>
                  <a:schemeClr val="bg1"/>
                </a:solidFill>
              </a:rPr>
              <a:t>1388</a:t>
            </a:r>
            <a:endParaRPr lang="en-US" sz="1600" dirty="0">
              <a:solidFill>
                <a:schemeClr val="bg1"/>
              </a:solidFill>
            </a:endParaRPr>
          </a:p>
        </p:txBody>
      </p:sp>
      <p:sp>
        <p:nvSpPr>
          <p:cNvPr id="5" name="TextBox 4"/>
          <p:cNvSpPr txBox="1"/>
          <p:nvPr/>
        </p:nvSpPr>
        <p:spPr>
          <a:xfrm>
            <a:off x="5040013" y="3081537"/>
            <a:ext cx="747132" cy="338554"/>
          </a:xfrm>
          <a:prstGeom prst="rect">
            <a:avLst/>
          </a:prstGeom>
          <a:noFill/>
        </p:spPr>
        <p:txBody>
          <a:bodyPr wrap="square" rtlCol="0">
            <a:spAutoFit/>
          </a:bodyPr>
          <a:lstStyle/>
          <a:p>
            <a:r>
              <a:rPr lang="en-GB" sz="1600" dirty="0" smtClean="0">
                <a:solidFill>
                  <a:schemeClr val="bg1"/>
                </a:solidFill>
              </a:rPr>
              <a:t>199</a:t>
            </a:r>
            <a:endParaRPr lang="en-US" sz="1600" dirty="0">
              <a:solidFill>
                <a:schemeClr val="bg1"/>
              </a:solidFill>
            </a:endParaRPr>
          </a:p>
        </p:txBody>
      </p:sp>
      <p:sp>
        <p:nvSpPr>
          <p:cNvPr id="6" name="TextBox 5"/>
          <p:cNvSpPr txBox="1"/>
          <p:nvPr/>
        </p:nvSpPr>
        <p:spPr>
          <a:xfrm>
            <a:off x="5040013" y="1337827"/>
            <a:ext cx="747132" cy="338554"/>
          </a:xfrm>
          <a:prstGeom prst="rect">
            <a:avLst/>
          </a:prstGeom>
          <a:noFill/>
        </p:spPr>
        <p:txBody>
          <a:bodyPr wrap="square" rtlCol="0">
            <a:spAutoFit/>
          </a:bodyPr>
          <a:lstStyle/>
          <a:p>
            <a:r>
              <a:rPr lang="en-GB" sz="1600" dirty="0" smtClean="0">
                <a:solidFill>
                  <a:schemeClr val="bg1"/>
                </a:solidFill>
              </a:rPr>
              <a:t>214</a:t>
            </a:r>
            <a:endParaRPr lang="en-US" sz="1600" dirty="0">
              <a:solidFill>
                <a:schemeClr val="bg1"/>
              </a:solidFill>
            </a:endParaRPr>
          </a:p>
        </p:txBody>
      </p:sp>
      <p:sp>
        <p:nvSpPr>
          <p:cNvPr id="7" name="TextBox 6"/>
          <p:cNvSpPr txBox="1"/>
          <p:nvPr/>
        </p:nvSpPr>
        <p:spPr>
          <a:xfrm>
            <a:off x="648629" y="4444267"/>
            <a:ext cx="747132" cy="338554"/>
          </a:xfrm>
          <a:prstGeom prst="rect">
            <a:avLst/>
          </a:prstGeom>
          <a:noFill/>
        </p:spPr>
        <p:txBody>
          <a:bodyPr wrap="square" rtlCol="0">
            <a:spAutoFit/>
          </a:bodyPr>
          <a:lstStyle/>
          <a:p>
            <a:r>
              <a:rPr lang="en-GB" sz="1600" dirty="0" smtClean="0">
                <a:solidFill>
                  <a:schemeClr val="bg1"/>
                </a:solidFill>
              </a:rPr>
              <a:t>835</a:t>
            </a:r>
            <a:endParaRPr lang="en-US" sz="1600" dirty="0">
              <a:solidFill>
                <a:schemeClr val="bg1"/>
              </a:solidFill>
            </a:endParaRPr>
          </a:p>
        </p:txBody>
      </p:sp>
      <p:sp>
        <p:nvSpPr>
          <p:cNvPr id="8" name="TextBox 7"/>
          <p:cNvSpPr txBox="1"/>
          <p:nvPr/>
        </p:nvSpPr>
        <p:spPr>
          <a:xfrm>
            <a:off x="5990907" y="4770890"/>
            <a:ext cx="747132" cy="338554"/>
          </a:xfrm>
          <a:prstGeom prst="rect">
            <a:avLst/>
          </a:prstGeom>
          <a:noFill/>
        </p:spPr>
        <p:txBody>
          <a:bodyPr wrap="square" rtlCol="0">
            <a:spAutoFit/>
          </a:bodyPr>
          <a:lstStyle/>
          <a:p>
            <a:r>
              <a:rPr lang="en-GB" sz="1600" dirty="0" smtClean="0">
                <a:solidFill>
                  <a:schemeClr val="bg1"/>
                </a:solidFill>
              </a:rPr>
              <a:t>42</a:t>
            </a:r>
            <a:endParaRPr lang="en-US" sz="1600" dirty="0">
              <a:solidFill>
                <a:schemeClr val="bg1"/>
              </a:solidFill>
            </a:endParaRPr>
          </a:p>
        </p:txBody>
      </p:sp>
      <p:sp>
        <p:nvSpPr>
          <p:cNvPr id="9" name="TextBox 8"/>
          <p:cNvSpPr txBox="1"/>
          <p:nvPr/>
        </p:nvSpPr>
        <p:spPr>
          <a:xfrm>
            <a:off x="5056402" y="4791493"/>
            <a:ext cx="747132" cy="338554"/>
          </a:xfrm>
          <a:prstGeom prst="rect">
            <a:avLst/>
          </a:prstGeom>
          <a:noFill/>
        </p:spPr>
        <p:txBody>
          <a:bodyPr wrap="square" rtlCol="0">
            <a:spAutoFit/>
          </a:bodyPr>
          <a:lstStyle/>
          <a:p>
            <a:r>
              <a:rPr lang="en-GB" sz="1600" dirty="0" smtClean="0">
                <a:solidFill>
                  <a:schemeClr val="bg1"/>
                </a:solidFill>
              </a:rPr>
              <a:t>139</a:t>
            </a:r>
            <a:endParaRPr lang="en-US" sz="1600" dirty="0">
              <a:solidFill>
                <a:schemeClr val="bg1"/>
              </a:solidFill>
            </a:endParaRPr>
          </a:p>
        </p:txBody>
      </p:sp>
      <p:sp>
        <p:nvSpPr>
          <p:cNvPr id="10" name="TextBox 9"/>
          <p:cNvSpPr txBox="1"/>
          <p:nvPr/>
        </p:nvSpPr>
        <p:spPr>
          <a:xfrm>
            <a:off x="526474" y="194788"/>
            <a:ext cx="9742787" cy="369332"/>
          </a:xfrm>
          <a:prstGeom prst="rect">
            <a:avLst/>
          </a:prstGeom>
          <a:noFill/>
        </p:spPr>
        <p:txBody>
          <a:bodyPr wrap="square" rtlCol="0">
            <a:spAutoFit/>
          </a:bodyPr>
          <a:lstStyle/>
          <a:p>
            <a:r>
              <a:rPr lang="en-GB" b="1" dirty="0" smtClean="0">
                <a:solidFill>
                  <a:schemeClr val="accent1">
                    <a:lumMod val="75000"/>
                  </a:schemeClr>
                </a:solidFill>
              </a:rPr>
              <a:t>Effectiveness </a:t>
            </a:r>
            <a:r>
              <a:rPr lang="en-GB" b="1" dirty="0">
                <a:solidFill>
                  <a:schemeClr val="accent1">
                    <a:lumMod val="75000"/>
                  </a:schemeClr>
                </a:solidFill>
              </a:rPr>
              <a:t>of Awareness Sources for Tanzania </a:t>
            </a:r>
            <a:r>
              <a:rPr lang="en-GB" b="1" dirty="0" smtClean="0">
                <a:solidFill>
                  <a:schemeClr val="accent1">
                    <a:lumMod val="75000"/>
                  </a:schemeClr>
                </a:solidFill>
              </a:rPr>
              <a:t>Tourism</a:t>
            </a:r>
            <a:endParaRPr lang="en-US" b="1" dirty="0">
              <a:solidFill>
                <a:schemeClr val="accent1">
                  <a:lumMod val="75000"/>
                </a:schemeClr>
              </a:solidFill>
            </a:endParaRPr>
          </a:p>
        </p:txBody>
      </p:sp>
    </p:spTree>
    <p:extLst>
      <p:ext uri="{BB962C8B-B14F-4D97-AF65-F5344CB8AC3E}">
        <p14:creationId xmlns:p14="http://schemas.microsoft.com/office/powerpoint/2010/main" val="220156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3709" y="0"/>
            <a:ext cx="6068291" cy="6858000"/>
            <a:chOff x="0" y="0"/>
            <a:chExt cx="12564661" cy="13716000"/>
          </a:xfrm>
        </p:grpSpPr>
        <p:pic>
          <p:nvPicPr>
            <p:cNvPr id="3" name="Picture 3"/>
            <p:cNvPicPr>
              <a:picLocks noChangeAspect="1"/>
            </p:cNvPicPr>
            <p:nvPr/>
          </p:nvPicPr>
          <p:blipFill>
            <a:blip r:embed="rId2"/>
            <a:srcRect l="29170" r="12087"/>
            <a:stretch>
              <a:fillRect/>
            </a:stretch>
          </p:blipFill>
          <p:spPr>
            <a:xfrm>
              <a:off x="0" y="0"/>
              <a:ext cx="12564661" cy="13716000"/>
            </a:xfrm>
            <a:prstGeom prst="rect">
              <a:avLst/>
            </a:prstGeom>
          </p:spPr>
        </p:pic>
      </p:grpSp>
      <p:sp>
        <p:nvSpPr>
          <p:cNvPr id="4" name="Freeform 4"/>
          <p:cNvSpPr/>
          <p:nvPr/>
        </p:nvSpPr>
        <p:spPr>
          <a:xfrm>
            <a:off x="10734524" y="5400524"/>
            <a:ext cx="771676" cy="771676"/>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3477492" y="6005945"/>
            <a:ext cx="2258397" cy="605501"/>
            <a:chOff x="-302934" y="0"/>
            <a:chExt cx="4516795" cy="1211001"/>
          </a:xfrm>
        </p:grpSpPr>
        <p:sp>
          <p:nvSpPr>
            <p:cNvPr id="6" name="Freeform 6"/>
            <p:cNvSpPr/>
            <p:nvPr/>
          </p:nvSpPr>
          <p:spPr>
            <a:xfrm>
              <a:off x="535991" y="0"/>
              <a:ext cx="2503430" cy="200274"/>
            </a:xfrm>
            <a:custGeom>
              <a:avLst/>
              <a:gdLst/>
              <a:ahLst/>
              <a:cxnLst/>
              <a:rect l="l" t="t" r="r" b="b"/>
              <a:pathLst>
                <a:path w="2503430" h="200274">
                  <a:moveTo>
                    <a:pt x="0" y="0"/>
                  </a:moveTo>
                  <a:lnTo>
                    <a:pt x="2503430" y="0"/>
                  </a:lnTo>
                  <a:lnTo>
                    <a:pt x="2503430" y="200274"/>
                  </a:lnTo>
                  <a:lnTo>
                    <a:pt x="0" y="20027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TextBox 7"/>
            <p:cNvSpPr txBox="1"/>
            <p:nvPr/>
          </p:nvSpPr>
          <p:spPr>
            <a:xfrm>
              <a:off x="0" y="166224"/>
              <a:ext cx="3617903" cy="700833"/>
            </a:xfrm>
            <a:prstGeom prst="rect">
              <a:avLst/>
            </a:prstGeom>
          </p:spPr>
          <p:txBody>
            <a:bodyPr lIns="0" tIns="0" rIns="0" bIns="0" rtlCol="0" anchor="t">
              <a:spAutoFit/>
            </a:bodyPr>
            <a:lstStyle/>
            <a:p>
              <a:pPr algn="ctr">
                <a:lnSpc>
                  <a:spcPts val="2967"/>
                </a:lnSpc>
              </a:pPr>
              <a:r>
                <a:rPr lang="en-GB" sz="2119" dirty="0" smtClean="0">
                  <a:solidFill>
                    <a:srgbClr val="2E7498"/>
                  </a:solidFill>
                  <a:latin typeface="Poppins Bold"/>
                  <a:ea typeface="Poppins Bold"/>
                  <a:cs typeface="Poppins Bold"/>
                  <a:sym typeface="Poppins Bold"/>
                </a:rPr>
                <a:t>Tanzania</a:t>
              </a:r>
              <a:endParaRPr lang="en-US" sz="2119" dirty="0">
                <a:solidFill>
                  <a:srgbClr val="2E7498"/>
                </a:solidFill>
                <a:latin typeface="Poppins Bold"/>
                <a:ea typeface="Poppins Bold"/>
                <a:cs typeface="Poppins Bold"/>
                <a:sym typeface="Poppins Bold"/>
              </a:endParaRPr>
            </a:p>
          </p:txBody>
        </p:sp>
        <p:sp>
          <p:nvSpPr>
            <p:cNvPr id="8" name="TextBox 8"/>
            <p:cNvSpPr txBox="1"/>
            <p:nvPr/>
          </p:nvSpPr>
          <p:spPr>
            <a:xfrm>
              <a:off x="-302934" y="851929"/>
              <a:ext cx="4516795" cy="359072"/>
            </a:xfrm>
            <a:prstGeom prst="rect">
              <a:avLst/>
            </a:prstGeom>
          </p:spPr>
          <p:txBody>
            <a:bodyPr wrap="square" lIns="0" tIns="0" rIns="0" bIns="0" rtlCol="0" anchor="t">
              <a:spAutoFit/>
            </a:bodyPr>
            <a:lstStyle/>
            <a:p>
              <a:pPr algn="ctr">
                <a:lnSpc>
                  <a:spcPts val="1447"/>
                </a:lnSpc>
              </a:pPr>
              <a:r>
                <a:rPr lang="en-US" sz="1034" spc="377" dirty="0" smtClean="0">
                  <a:solidFill>
                    <a:srgbClr val="2E7498"/>
                  </a:solidFill>
                  <a:latin typeface="Poppins"/>
                  <a:ea typeface="Poppins"/>
                  <a:cs typeface="Poppins"/>
                  <a:sym typeface="Poppins"/>
                </a:rPr>
                <a:t>TRAVEL Experience</a:t>
              </a:r>
              <a:endParaRPr lang="en-US" sz="1034" spc="377" dirty="0">
                <a:solidFill>
                  <a:srgbClr val="2E7498"/>
                </a:solidFill>
                <a:latin typeface="Poppins"/>
                <a:ea typeface="Poppins"/>
                <a:cs typeface="Poppins"/>
                <a:sym typeface="Poppins"/>
              </a:endParaRPr>
            </a:p>
          </p:txBody>
        </p:sp>
      </p:grpSp>
      <p:sp>
        <p:nvSpPr>
          <p:cNvPr id="9" name="TextBox 9"/>
          <p:cNvSpPr txBox="1"/>
          <p:nvPr/>
        </p:nvSpPr>
        <p:spPr>
          <a:xfrm>
            <a:off x="390318" y="1285554"/>
            <a:ext cx="5171792" cy="4599208"/>
          </a:xfrm>
          <a:prstGeom prst="rect">
            <a:avLst/>
          </a:prstGeom>
        </p:spPr>
        <p:txBody>
          <a:bodyPr wrap="square" lIns="0" tIns="0" rIns="0" bIns="0" rtlCol="0" anchor="t">
            <a:spAutoFit/>
          </a:bodyPr>
          <a:lstStyle/>
          <a:p>
            <a:pPr algn="just">
              <a:lnSpc>
                <a:spcPts val="1960"/>
              </a:lnSpc>
              <a:spcBef>
                <a:spcPct val="0"/>
              </a:spcBef>
            </a:pPr>
            <a:r>
              <a:rPr lang="en-GB" sz="1600" dirty="0">
                <a:latin typeface="Poppins"/>
                <a:ea typeface="Poppins"/>
                <a:cs typeface="Poppins"/>
                <a:sym typeface="Poppins"/>
              </a:rPr>
              <a:t>The analysis reveals key insights into tourism in Tanzania. Nearly half of the tourists became aware of the country through travel agents and tour operators, highlighting the importance of these channels. Personal referrals from friends and family account for 29.6%, emphasizing the need for positive experiences to encourage repeat visits and recommendations. However, only 4.7% of tourists rated their overall experience as excellent, which likely contributes to the low return rate, with 68% being first-time visitors. The dominant age group of </a:t>
            </a:r>
            <a:r>
              <a:rPr lang="en-GB" sz="1600" dirty="0" smtClean="0">
                <a:latin typeface="Poppins"/>
                <a:ea typeface="Poppins"/>
                <a:cs typeface="Poppins"/>
                <a:sym typeface="Poppins"/>
              </a:rPr>
              <a:t>travellers </a:t>
            </a:r>
            <a:r>
              <a:rPr lang="en-GB" sz="1600" dirty="0">
                <a:latin typeface="Poppins"/>
                <a:ea typeface="Poppins"/>
                <a:cs typeface="Poppins"/>
                <a:sym typeface="Poppins"/>
              </a:rPr>
              <a:t>is 25-44, primarily visiting for leisure, suggesting a strong focus on enhancing recreational activities. Tailoring services to meet the preferences of different age groups could improve overall satisfaction and increase the likelihood of repeat visits. The United States and Italy emerge as key markets, with a significant number of tourists traveling with a spouse or partner.</a:t>
            </a:r>
            <a:endParaRPr lang="en-US" sz="1600" dirty="0">
              <a:latin typeface="Poppins"/>
              <a:ea typeface="Poppins"/>
              <a:cs typeface="Poppins"/>
              <a:sym typeface="Poppins"/>
            </a:endParaRPr>
          </a:p>
        </p:txBody>
      </p:sp>
      <p:sp>
        <p:nvSpPr>
          <p:cNvPr id="10" name="TextBox 10"/>
          <p:cNvSpPr txBox="1"/>
          <p:nvPr/>
        </p:nvSpPr>
        <p:spPr>
          <a:xfrm>
            <a:off x="390318" y="228217"/>
            <a:ext cx="5345571" cy="936154"/>
          </a:xfrm>
          <a:prstGeom prst="rect">
            <a:avLst/>
          </a:prstGeom>
        </p:spPr>
        <p:txBody>
          <a:bodyPr lIns="0" tIns="0" rIns="0" bIns="0" rtlCol="0" anchor="t">
            <a:spAutoFit/>
          </a:bodyPr>
          <a:lstStyle/>
          <a:p>
            <a:pPr>
              <a:lnSpc>
                <a:spcPts val="7294"/>
              </a:lnSpc>
            </a:pPr>
            <a:r>
              <a:rPr lang="en-GB" sz="7082" dirty="0" smtClean="0">
                <a:solidFill>
                  <a:srgbClr val="2E7498"/>
                </a:solidFill>
                <a:latin typeface="Paalalabas Wide"/>
                <a:ea typeface="Paalalabas Wide"/>
                <a:cs typeface="Paalalabas Wide"/>
                <a:sym typeface="Paalalabas Wide"/>
              </a:rPr>
              <a:t>Conclusion</a:t>
            </a:r>
            <a:endParaRPr lang="en-US" sz="7082" dirty="0">
              <a:solidFill>
                <a:srgbClr val="2E7498"/>
              </a:solidFill>
              <a:latin typeface="Paalalabas Wide"/>
              <a:ea typeface="Paalalabas Wide"/>
              <a:cs typeface="Paalalabas Wide"/>
              <a:sym typeface="Paalalabas Wide"/>
            </a:endParaRPr>
          </a:p>
        </p:txBody>
      </p:sp>
    </p:spTree>
    <p:extLst>
      <p:ext uri="{BB962C8B-B14F-4D97-AF65-F5344CB8AC3E}">
        <p14:creationId xmlns:p14="http://schemas.microsoft.com/office/powerpoint/2010/main" val="3979351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1197</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Paalalabas Wide</vt:lpstr>
      <vt:lpstr>Poppins</vt:lpstr>
      <vt:lpstr>Poppins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HP</cp:lastModifiedBy>
  <cp:revision>92</cp:revision>
  <dcterms:created xsi:type="dcterms:W3CDTF">2024-08-12T18:54:41Z</dcterms:created>
  <dcterms:modified xsi:type="dcterms:W3CDTF">2026-01-29T02:11:47Z</dcterms:modified>
</cp:coreProperties>
</file>